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480" r:id="rId3"/>
    <p:sldId id="481" r:id="rId4"/>
    <p:sldId id="482" r:id="rId5"/>
    <p:sldId id="483" r:id="rId6"/>
    <p:sldId id="484" r:id="rId7"/>
    <p:sldId id="485" r:id="rId8"/>
    <p:sldId id="486" r:id="rId9"/>
    <p:sldId id="521" r:id="rId10"/>
    <p:sldId id="522" r:id="rId11"/>
    <p:sldId id="518" r:id="rId12"/>
    <p:sldId id="523" r:id="rId13"/>
    <p:sldId id="524" r:id="rId14"/>
    <p:sldId id="534" r:id="rId15"/>
    <p:sldId id="519" r:id="rId16"/>
    <p:sldId id="525" r:id="rId17"/>
    <p:sldId id="487" r:id="rId18"/>
    <p:sldId id="515" r:id="rId19"/>
    <p:sldId id="488" r:id="rId20"/>
    <p:sldId id="489" r:id="rId21"/>
    <p:sldId id="490" r:id="rId22"/>
    <p:sldId id="491" r:id="rId23"/>
    <p:sldId id="516" r:id="rId24"/>
    <p:sldId id="526" r:id="rId25"/>
    <p:sldId id="492" r:id="rId26"/>
    <p:sldId id="517" r:id="rId27"/>
    <p:sldId id="493" r:id="rId28"/>
    <p:sldId id="494" r:id="rId29"/>
    <p:sldId id="495" r:id="rId30"/>
    <p:sldId id="496" r:id="rId31"/>
    <p:sldId id="497" r:id="rId32"/>
    <p:sldId id="498" r:id="rId33"/>
    <p:sldId id="499" r:id="rId34"/>
    <p:sldId id="533" r:id="rId35"/>
    <p:sldId id="500" r:id="rId36"/>
    <p:sldId id="501" r:id="rId37"/>
    <p:sldId id="502" r:id="rId38"/>
    <p:sldId id="503" r:id="rId39"/>
    <p:sldId id="506" r:id="rId40"/>
    <p:sldId id="507" r:id="rId41"/>
    <p:sldId id="508" r:id="rId42"/>
    <p:sldId id="509" r:id="rId43"/>
    <p:sldId id="510" r:id="rId44"/>
    <p:sldId id="511" r:id="rId45"/>
    <p:sldId id="535"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sepu" initials="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66"/>
    <a:srgbClr val="00BC24"/>
    <a:srgbClr val="02AE3B"/>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4" autoAdjust="0"/>
    <p:restoredTop sz="68571" autoAdjust="0"/>
  </p:normalViewPr>
  <p:slideViewPr>
    <p:cSldViewPr>
      <p:cViewPr varScale="1">
        <p:scale>
          <a:sx n="47" d="100"/>
          <a:sy n="47" d="100"/>
        </p:scale>
        <p:origin x="-1834"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78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9" tIns="46585" rIns="93169" bIns="46585"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9" tIns="46585" rIns="93169" bIns="46585" rtlCol="0"/>
          <a:lstStyle>
            <a:lvl1pPr algn="r">
              <a:defRPr sz="1200"/>
            </a:lvl1pPr>
          </a:lstStyle>
          <a:p>
            <a:pPr>
              <a:defRPr/>
            </a:pPr>
            <a:fld id="{E5AF7706-B9D5-4856-8CC1-BDBBD79A99D8}" type="datetimeFigureOut">
              <a:rPr lang="en-US"/>
              <a:pPr>
                <a:defRPr/>
              </a:pPr>
              <a:t>6/27/2011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9" tIns="46585" rIns="93169" bIns="4658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69" tIns="46585" rIns="93169" bIns="46585" rtlCol="0" anchor="b"/>
          <a:lstStyle>
            <a:lvl1pPr algn="r">
              <a:defRPr sz="1200"/>
            </a:lvl1pPr>
          </a:lstStyle>
          <a:p>
            <a:pPr>
              <a:defRPr/>
            </a:pPr>
            <a:fld id="{57664834-5ADD-47B9-BB6A-97EDEAE087F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a:defRPr sz="1200"/>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a:defRPr sz="1200"/>
            </a:lvl1pPr>
          </a:lstStyle>
          <a:p>
            <a:pPr>
              <a:defRPr/>
            </a:pPr>
            <a:fld id="{3CD426CF-C530-4DE9-B6CF-BFC7824023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E34FC018-8F14-46E5-9870-F787BA0F9B12}"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F001A649-C63F-40B1-88F9-6796004F55D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BD273051-A704-4D77-996C-DB119045452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6A4A918B-03D2-415A-803D-08103DF8C98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1290BB0C-672E-4F76-853B-FEC0F87E1E92}"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EECF6719-555C-4421-A8AA-25E5C6F1D9D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FB74EE66-09B3-4D4D-ACA0-D84A55B207CB}"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4A975233-654E-4833-9F02-7CC9659D321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endParaRPr lang="en-US" smtClean="0"/>
          </a:p>
        </p:txBody>
      </p:sp>
      <p:sp>
        <p:nvSpPr>
          <p:cNvPr id="76804" name="Slide Number Placeholder 3"/>
          <p:cNvSpPr>
            <a:spLocks noGrp="1"/>
          </p:cNvSpPr>
          <p:nvPr>
            <p:ph type="sldNum" sz="quarter" idx="5"/>
          </p:nvPr>
        </p:nvSpPr>
        <p:spPr>
          <a:noFill/>
        </p:spPr>
        <p:txBody>
          <a:bodyPr/>
          <a:lstStyle/>
          <a:p>
            <a:fld id="{4A0A31B9-5A9F-485A-9DAE-07243BED45A0}"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endParaRPr lang="en-US" smtClean="0"/>
          </a:p>
        </p:txBody>
      </p:sp>
      <p:sp>
        <p:nvSpPr>
          <p:cNvPr id="77828" name="Slide Number Placeholder 3"/>
          <p:cNvSpPr>
            <a:spLocks noGrp="1"/>
          </p:cNvSpPr>
          <p:nvPr>
            <p:ph type="sldNum" sz="quarter" idx="5"/>
          </p:nvPr>
        </p:nvSpPr>
        <p:spPr>
          <a:noFill/>
        </p:spPr>
        <p:txBody>
          <a:bodyPr/>
          <a:lstStyle/>
          <a:p>
            <a:fld id="{549BD232-38D2-42EC-8DFF-7DF18E2DD413}"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eaLnBrk="1" hangingPunct="1"/>
            <a:r>
              <a:rPr lang="en-US" smtClean="0"/>
              <a:t>Must have the authority to hire or fire other EE’s or have particular weight given to his/her suggestions and recommendations as to hiring, firing, advancement, promotion, or any other change of status.</a:t>
            </a:r>
          </a:p>
          <a:p>
            <a:pPr eaLnBrk="1" hangingPunct="1"/>
            <a:endParaRPr lang="en-US" smtClean="0"/>
          </a:p>
          <a:p>
            <a:pPr eaLnBrk="1" hangingPunct="1"/>
            <a:r>
              <a:rPr lang="en-US" smtClean="0"/>
              <a:t>Must manage an entire business or have management responsibility over a customarily recognized department or subdivision of the business.</a:t>
            </a:r>
          </a:p>
        </p:txBody>
      </p:sp>
      <p:sp>
        <p:nvSpPr>
          <p:cNvPr id="78852" name="Slide Number Placeholder 3"/>
          <p:cNvSpPr>
            <a:spLocks noGrp="1"/>
          </p:cNvSpPr>
          <p:nvPr>
            <p:ph type="sldNum" sz="quarter" idx="5"/>
          </p:nvPr>
        </p:nvSpPr>
        <p:spPr>
          <a:noFill/>
        </p:spPr>
        <p:txBody>
          <a:bodyPr/>
          <a:lstStyle/>
          <a:p>
            <a:fld id="{02F99BF3-357A-4F82-BD8C-CF39F0ED9088}"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6DEF6D49-B5FD-4967-8EF6-16633C04B77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spcBef>
                <a:spcPct val="0"/>
              </a:spcBef>
            </a:pPr>
            <a:r>
              <a:rPr lang="en-US" smtClean="0"/>
              <a:t>Most difficult to interpret</a:t>
            </a:r>
          </a:p>
          <a:p>
            <a:pPr eaLnBrk="1" hangingPunct="1">
              <a:spcBef>
                <a:spcPct val="0"/>
              </a:spcBef>
            </a:pPr>
            <a:r>
              <a:rPr lang="en-US" smtClean="0"/>
              <a:t>Very little guidance</a:t>
            </a:r>
          </a:p>
          <a:p>
            <a:pPr eaLnBrk="1" hangingPunct="1">
              <a:spcBef>
                <a:spcPct val="0"/>
              </a:spcBef>
            </a:pPr>
            <a:r>
              <a:rPr lang="en-US" smtClean="0"/>
              <a:t>Most misused – especially in financial industry</a:t>
            </a:r>
          </a:p>
          <a:p>
            <a:pPr eaLnBrk="1" hangingPunct="1">
              <a:spcBef>
                <a:spcPct val="0"/>
              </a:spcBef>
            </a:pPr>
            <a:r>
              <a:rPr lang="en-US" smtClean="0"/>
              <a:t>Examples of work directly related to assisting the running or servicing of the business:</a:t>
            </a:r>
          </a:p>
          <a:p>
            <a:pPr eaLnBrk="1" hangingPunct="1">
              <a:spcBef>
                <a:spcPct val="0"/>
              </a:spcBef>
            </a:pPr>
            <a:r>
              <a:rPr lang="en-US" smtClean="0"/>
              <a:t>	Tax preparation</a:t>
            </a:r>
          </a:p>
          <a:p>
            <a:pPr eaLnBrk="1" hangingPunct="1">
              <a:spcBef>
                <a:spcPct val="0"/>
              </a:spcBef>
            </a:pPr>
            <a:r>
              <a:rPr lang="en-US" smtClean="0"/>
              <a:t>	Finance</a:t>
            </a:r>
          </a:p>
          <a:p>
            <a:pPr eaLnBrk="1" hangingPunct="1">
              <a:spcBef>
                <a:spcPct val="0"/>
              </a:spcBef>
            </a:pPr>
            <a:r>
              <a:rPr lang="en-US" smtClean="0"/>
              <a:t>	Accounting</a:t>
            </a:r>
          </a:p>
          <a:p>
            <a:pPr eaLnBrk="1" hangingPunct="1">
              <a:spcBef>
                <a:spcPct val="0"/>
              </a:spcBef>
            </a:pPr>
            <a:r>
              <a:rPr lang="en-US" smtClean="0"/>
              <a:t>	Quality control</a:t>
            </a:r>
          </a:p>
          <a:p>
            <a:pPr eaLnBrk="1" hangingPunct="1">
              <a:spcBef>
                <a:spcPct val="0"/>
              </a:spcBef>
            </a:pPr>
            <a:r>
              <a:rPr lang="en-US" smtClean="0"/>
              <a:t>	Advertising</a:t>
            </a:r>
          </a:p>
          <a:p>
            <a:pPr eaLnBrk="1" hangingPunct="1">
              <a:spcBef>
                <a:spcPct val="0"/>
              </a:spcBef>
            </a:pPr>
            <a:r>
              <a:rPr lang="en-US" smtClean="0"/>
              <a:t>	Legal &amp; regulatory compliance</a:t>
            </a:r>
          </a:p>
          <a:p>
            <a:pPr eaLnBrk="1" hangingPunct="1">
              <a:spcBef>
                <a:spcPct val="0"/>
              </a:spcBef>
            </a:pPr>
            <a:r>
              <a:rPr lang="en-US" smtClean="0"/>
              <a:t>Types of administrative employees who typically qualify for exempt status</a:t>
            </a:r>
          </a:p>
          <a:p>
            <a:pPr eaLnBrk="1" hangingPunct="1">
              <a:spcBef>
                <a:spcPct val="0"/>
              </a:spcBef>
            </a:pPr>
            <a:r>
              <a:rPr lang="en-US" smtClean="0"/>
              <a:t>	Insurance claims adjusters</a:t>
            </a:r>
          </a:p>
          <a:p>
            <a:pPr eaLnBrk="1" hangingPunct="1">
              <a:spcBef>
                <a:spcPct val="0"/>
              </a:spcBef>
            </a:pPr>
            <a:r>
              <a:rPr lang="en-US" smtClean="0"/>
              <a:t>	Financial service employees</a:t>
            </a:r>
          </a:p>
          <a:p>
            <a:pPr eaLnBrk="1" hangingPunct="1">
              <a:spcBef>
                <a:spcPct val="0"/>
              </a:spcBef>
            </a:pPr>
            <a:r>
              <a:rPr lang="en-US" smtClean="0"/>
              <a:t>	Human resource managers</a:t>
            </a:r>
          </a:p>
          <a:p>
            <a:pPr eaLnBrk="1" hangingPunct="1">
              <a:spcBef>
                <a:spcPct val="0"/>
              </a:spcBef>
            </a:pPr>
            <a:r>
              <a:rPr lang="en-US" smtClean="0"/>
              <a:t>	Executive and administrative assistants – to the president or general manager</a:t>
            </a:r>
          </a:p>
          <a:p>
            <a:pPr eaLnBrk="1" hangingPunct="1">
              <a:spcBef>
                <a:spcPct val="0"/>
              </a:spcBef>
            </a:pPr>
            <a:r>
              <a:rPr lang="en-US" smtClean="0"/>
              <a:t>	Credit managers</a:t>
            </a:r>
          </a:p>
          <a:p>
            <a:pPr eaLnBrk="1" hangingPunct="1">
              <a:spcBef>
                <a:spcPct val="0"/>
              </a:spcBef>
            </a:pPr>
            <a:r>
              <a:rPr lang="en-US" smtClean="0"/>
              <a:t>	Purchasing Agents</a:t>
            </a:r>
          </a:p>
          <a:p>
            <a:pPr eaLnBrk="1" hangingPunct="1">
              <a:spcBef>
                <a:spcPct val="0"/>
              </a:spcBef>
            </a:pPr>
            <a:r>
              <a:rPr lang="en-US" smtClean="0"/>
              <a:t>	Safety Directors</a:t>
            </a:r>
          </a:p>
          <a:p>
            <a:pPr eaLnBrk="1" hangingPunct="1">
              <a:spcBef>
                <a:spcPct val="0"/>
              </a:spcBef>
            </a:pPr>
            <a:endParaRPr lang="en-US" smtClean="0"/>
          </a:p>
        </p:txBody>
      </p:sp>
      <p:sp>
        <p:nvSpPr>
          <p:cNvPr id="79876" name="Slide Number Placeholder 3"/>
          <p:cNvSpPr>
            <a:spLocks noGrp="1"/>
          </p:cNvSpPr>
          <p:nvPr>
            <p:ph type="sldNum" sz="quarter" idx="5"/>
          </p:nvPr>
        </p:nvSpPr>
        <p:spPr>
          <a:noFill/>
        </p:spPr>
        <p:txBody>
          <a:bodyPr/>
          <a:lstStyle/>
          <a:p>
            <a:fld id="{355001CA-9A25-4BA0-A788-78A7FDEE1F90}"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dirty="0" smtClean="0"/>
          </a:p>
        </p:txBody>
      </p:sp>
      <p:sp>
        <p:nvSpPr>
          <p:cNvPr id="80900" name="Slide Number Placeholder 3"/>
          <p:cNvSpPr>
            <a:spLocks noGrp="1"/>
          </p:cNvSpPr>
          <p:nvPr>
            <p:ph type="sldNum" sz="quarter" idx="5"/>
          </p:nvPr>
        </p:nvSpPr>
        <p:spPr>
          <a:noFill/>
        </p:spPr>
        <p:txBody>
          <a:bodyPr/>
          <a:lstStyle/>
          <a:p>
            <a:fld id="{E928A065-8D25-4CD1-9A4E-87035E7BEF34}"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endParaRPr lang="en-US" dirty="0" smtClean="0"/>
          </a:p>
        </p:txBody>
      </p:sp>
      <p:sp>
        <p:nvSpPr>
          <p:cNvPr id="81924" name="Slide Number Placeholder 3"/>
          <p:cNvSpPr>
            <a:spLocks noGrp="1"/>
          </p:cNvSpPr>
          <p:nvPr>
            <p:ph type="sldNum" sz="quarter" idx="5"/>
          </p:nvPr>
        </p:nvSpPr>
        <p:spPr>
          <a:noFill/>
        </p:spPr>
        <p:txBody>
          <a:bodyPr/>
          <a:lstStyle/>
          <a:p>
            <a:fld id="{A5F4B4C6-686F-4726-91B2-CA2B2D9B8002}"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eaLnBrk="1" hangingPunct="1"/>
            <a:endParaRPr lang="en-US" dirty="0" smtClean="0"/>
          </a:p>
        </p:txBody>
      </p:sp>
      <p:sp>
        <p:nvSpPr>
          <p:cNvPr id="82948" name="Slide Number Placeholder 3"/>
          <p:cNvSpPr>
            <a:spLocks noGrp="1"/>
          </p:cNvSpPr>
          <p:nvPr>
            <p:ph type="sldNum" sz="quarter" idx="5"/>
          </p:nvPr>
        </p:nvSpPr>
        <p:spPr>
          <a:noFill/>
        </p:spPr>
        <p:txBody>
          <a:bodyPr/>
          <a:lstStyle/>
          <a:p>
            <a:fld id="{05B2AA10-24CD-4D22-9B84-48A176ACC535}"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eaLnBrk="1" hangingPunct="1"/>
            <a:endParaRPr lang="en-US" dirty="0" smtClean="0"/>
          </a:p>
        </p:txBody>
      </p:sp>
      <p:sp>
        <p:nvSpPr>
          <p:cNvPr id="83972" name="Slide Number Placeholder 3"/>
          <p:cNvSpPr>
            <a:spLocks noGrp="1"/>
          </p:cNvSpPr>
          <p:nvPr>
            <p:ph type="sldNum" sz="quarter" idx="5"/>
          </p:nvPr>
        </p:nvSpPr>
        <p:spPr>
          <a:noFill/>
        </p:spPr>
        <p:txBody>
          <a:bodyPr/>
          <a:lstStyle/>
          <a:p>
            <a:fld id="{8086437C-F1FA-4083-9B15-177BF86576F9}"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endParaRPr lang="en-US" smtClean="0"/>
          </a:p>
        </p:txBody>
      </p:sp>
      <p:sp>
        <p:nvSpPr>
          <p:cNvPr id="84996" name="Slide Number Placeholder 3"/>
          <p:cNvSpPr>
            <a:spLocks noGrp="1"/>
          </p:cNvSpPr>
          <p:nvPr>
            <p:ph type="sldNum" sz="quarter" idx="5"/>
          </p:nvPr>
        </p:nvSpPr>
        <p:spPr>
          <a:noFill/>
        </p:spPr>
        <p:txBody>
          <a:bodyPr/>
          <a:lstStyle/>
          <a:p>
            <a:fld id="{1A237754-4814-4D75-8DAC-C18F0F3AF99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smtClean="0"/>
          </a:p>
        </p:txBody>
      </p:sp>
      <p:sp>
        <p:nvSpPr>
          <p:cNvPr id="86020" name="Slide Number Placeholder 3"/>
          <p:cNvSpPr>
            <a:spLocks noGrp="1"/>
          </p:cNvSpPr>
          <p:nvPr>
            <p:ph type="sldNum" sz="quarter" idx="5"/>
          </p:nvPr>
        </p:nvSpPr>
        <p:spPr>
          <a:noFill/>
        </p:spPr>
        <p:txBody>
          <a:bodyPr/>
          <a:lstStyle/>
          <a:p>
            <a:fld id="{F421A578-3C73-4C20-B371-21F395032D0D}"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29795AD7-5C3F-4EEE-BE7F-4CBDB8B682DC}"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B955BB35-B185-4A74-8E2A-2E53BB5AE9BE}"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EA0EEB02-F7FD-4E41-89C9-4F6D7CDF86D5}"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817DD4DB-4B28-4D15-A04E-A2C3240442A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8C8B228D-F7AC-43FD-AB10-D68B7E44A74C}"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CB0BAA94-AAF9-41A2-B3D1-3D8F1B53BD01}"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87543557-8F7E-4D30-94FA-3454BDF40446}"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US" smtClean="0"/>
          </a:p>
        </p:txBody>
      </p:sp>
      <p:sp>
        <p:nvSpPr>
          <p:cNvPr id="93188" name="Slide Number Placeholder 3"/>
          <p:cNvSpPr>
            <a:spLocks noGrp="1"/>
          </p:cNvSpPr>
          <p:nvPr>
            <p:ph type="sldNum" sz="quarter" idx="5"/>
          </p:nvPr>
        </p:nvSpPr>
        <p:spPr>
          <a:noFill/>
        </p:spPr>
        <p:txBody>
          <a:bodyPr/>
          <a:lstStyle/>
          <a:p>
            <a:fld id="{4DAF844B-55DC-4DA5-93FE-16CF3BDF5EE4}"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smtClean="0"/>
          </a:p>
        </p:txBody>
      </p:sp>
      <p:sp>
        <p:nvSpPr>
          <p:cNvPr id="94212" name="Slide Number Placeholder 3"/>
          <p:cNvSpPr>
            <a:spLocks noGrp="1"/>
          </p:cNvSpPr>
          <p:nvPr>
            <p:ph type="sldNum" sz="quarter" idx="5"/>
          </p:nvPr>
        </p:nvSpPr>
        <p:spPr>
          <a:noFill/>
        </p:spPr>
        <p:txBody>
          <a:bodyPr/>
          <a:lstStyle/>
          <a:p>
            <a:fld id="{AC03898D-A218-43B6-825F-941EC266FCA6}"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eaLnBrk="1" hangingPunct="1"/>
            <a:endParaRPr lang="en-US" smtClean="0"/>
          </a:p>
        </p:txBody>
      </p:sp>
      <p:sp>
        <p:nvSpPr>
          <p:cNvPr id="95236" name="Slide Number Placeholder 3"/>
          <p:cNvSpPr>
            <a:spLocks noGrp="1"/>
          </p:cNvSpPr>
          <p:nvPr>
            <p:ph type="sldNum" sz="quarter" idx="5"/>
          </p:nvPr>
        </p:nvSpPr>
        <p:spPr>
          <a:noFill/>
        </p:spPr>
        <p:txBody>
          <a:bodyPr/>
          <a:lstStyle/>
          <a:p>
            <a:fld id="{4A0490CD-A2B6-400A-AED0-8AB63D9C0D8E}"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96260" name="Slide Number Placeholder 3"/>
          <p:cNvSpPr>
            <a:spLocks noGrp="1"/>
          </p:cNvSpPr>
          <p:nvPr>
            <p:ph type="sldNum" sz="quarter" idx="5"/>
          </p:nvPr>
        </p:nvSpPr>
        <p:spPr>
          <a:noFill/>
        </p:spPr>
        <p:txBody>
          <a:bodyPr/>
          <a:lstStyle/>
          <a:p>
            <a:fld id="{E5335789-0D1B-4CFF-87D6-66294942AF4F}"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endParaRPr lang="en-US" smtClean="0"/>
          </a:p>
        </p:txBody>
      </p:sp>
      <p:sp>
        <p:nvSpPr>
          <p:cNvPr id="97284" name="Slide Number Placeholder 3"/>
          <p:cNvSpPr>
            <a:spLocks noGrp="1"/>
          </p:cNvSpPr>
          <p:nvPr>
            <p:ph type="sldNum" sz="quarter" idx="5"/>
          </p:nvPr>
        </p:nvSpPr>
        <p:spPr>
          <a:noFill/>
        </p:spPr>
        <p:txBody>
          <a:bodyPr/>
          <a:lstStyle/>
          <a:p>
            <a:fld id="{9DC7370E-1ED9-4E74-840E-6B134A0DF1EE}"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endParaRPr lang="en-US" smtClean="0"/>
          </a:p>
        </p:txBody>
      </p:sp>
      <p:sp>
        <p:nvSpPr>
          <p:cNvPr id="98308" name="Slide Number Placeholder 3"/>
          <p:cNvSpPr>
            <a:spLocks noGrp="1"/>
          </p:cNvSpPr>
          <p:nvPr>
            <p:ph type="sldNum" sz="quarter" idx="5"/>
          </p:nvPr>
        </p:nvSpPr>
        <p:spPr>
          <a:noFill/>
        </p:spPr>
        <p:txBody>
          <a:bodyPr/>
          <a:lstStyle/>
          <a:p>
            <a:fld id="{0627D8F1-4E48-4026-87C8-059BA9E758A7}"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pPr eaLnBrk="1" hangingPunct="1"/>
            <a:endParaRPr lang="en-US" smtClean="0"/>
          </a:p>
        </p:txBody>
      </p:sp>
      <p:sp>
        <p:nvSpPr>
          <p:cNvPr id="99332" name="Slide Number Placeholder 3"/>
          <p:cNvSpPr>
            <a:spLocks noGrp="1"/>
          </p:cNvSpPr>
          <p:nvPr>
            <p:ph type="sldNum" sz="quarter" idx="5"/>
          </p:nvPr>
        </p:nvSpPr>
        <p:spPr>
          <a:noFill/>
        </p:spPr>
        <p:txBody>
          <a:bodyPr/>
          <a:lstStyle/>
          <a:p>
            <a:fld id="{F45D3F09-7481-4A00-8DCF-E4612B2D8D49}"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endParaRPr lang="en-US" dirty="0" smtClean="0"/>
          </a:p>
        </p:txBody>
      </p:sp>
      <p:sp>
        <p:nvSpPr>
          <p:cNvPr id="58372" name="Slide Number Placeholder 3"/>
          <p:cNvSpPr>
            <a:spLocks noGrp="1"/>
          </p:cNvSpPr>
          <p:nvPr>
            <p:ph type="sldNum" sz="quarter" idx="5"/>
          </p:nvPr>
        </p:nvSpPr>
        <p:spPr>
          <a:noFill/>
        </p:spPr>
        <p:txBody>
          <a:bodyPr/>
          <a:lstStyle/>
          <a:p>
            <a:fld id="{9A4F8410-D481-4120-90EE-30FDA5BEA115}"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eaLnBrk="1" hangingPunct="1"/>
            <a:endParaRPr lang="en-US" smtClean="0"/>
          </a:p>
        </p:txBody>
      </p:sp>
      <p:sp>
        <p:nvSpPr>
          <p:cNvPr id="100356" name="Slide Number Placeholder 3"/>
          <p:cNvSpPr>
            <a:spLocks noGrp="1"/>
          </p:cNvSpPr>
          <p:nvPr>
            <p:ph type="sldNum" sz="quarter" idx="5"/>
          </p:nvPr>
        </p:nvSpPr>
        <p:spPr>
          <a:noFill/>
        </p:spPr>
        <p:txBody>
          <a:bodyPr/>
          <a:lstStyle/>
          <a:p>
            <a:fld id="{D6B20DAD-D54F-4BDF-94DA-12DFB9028FD4}"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678B9325-AE7C-4D24-B949-944A94CA5805}"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pPr eaLnBrk="1" hangingPunct="1"/>
            <a:endParaRPr lang="en-US" smtClean="0"/>
          </a:p>
        </p:txBody>
      </p:sp>
      <p:sp>
        <p:nvSpPr>
          <p:cNvPr id="102404" name="Slide Number Placeholder 3"/>
          <p:cNvSpPr>
            <a:spLocks noGrp="1"/>
          </p:cNvSpPr>
          <p:nvPr>
            <p:ph type="sldNum" sz="quarter" idx="5"/>
          </p:nvPr>
        </p:nvSpPr>
        <p:spPr>
          <a:noFill/>
        </p:spPr>
        <p:txBody>
          <a:bodyPr/>
          <a:lstStyle/>
          <a:p>
            <a:fld id="{0921701F-D213-4C41-84C9-703CC321A331}"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n-US" smtClean="0"/>
          </a:p>
        </p:txBody>
      </p:sp>
      <p:sp>
        <p:nvSpPr>
          <p:cNvPr id="103428" name="Slide Number Placeholder 3"/>
          <p:cNvSpPr>
            <a:spLocks noGrp="1"/>
          </p:cNvSpPr>
          <p:nvPr>
            <p:ph type="sldNum" sz="quarter" idx="5"/>
          </p:nvPr>
        </p:nvSpPr>
        <p:spPr>
          <a:noFill/>
        </p:spPr>
        <p:txBody>
          <a:bodyPr/>
          <a:lstStyle/>
          <a:p>
            <a:fld id="{69C55359-3C8E-498B-9EC4-CDD666C5B917}"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endParaRPr lang="en-US" smtClean="0"/>
          </a:p>
        </p:txBody>
      </p:sp>
      <p:sp>
        <p:nvSpPr>
          <p:cNvPr id="104452" name="Slide Number Placeholder 3"/>
          <p:cNvSpPr>
            <a:spLocks noGrp="1"/>
          </p:cNvSpPr>
          <p:nvPr>
            <p:ph type="sldNum" sz="quarter" idx="5"/>
          </p:nvPr>
        </p:nvSpPr>
        <p:spPr>
          <a:noFill/>
        </p:spPr>
        <p:txBody>
          <a:bodyPr/>
          <a:lstStyle/>
          <a:p>
            <a:fld id="{C58C805D-DAC3-4423-A2A2-647F653E1BDF}"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D9CAB220-DBDD-4235-9FC7-FEA8EE59D3BD}" type="slidenum">
              <a:rPr lang="en-US" smtClean="0"/>
              <a:pPr/>
              <a:t>45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spcBef>
                <a:spcPct val="0"/>
              </a:spcBef>
            </a:pPr>
            <a:endParaRPr lang="en-US" u="sng" dirty="0" smtClean="0"/>
          </a:p>
        </p:txBody>
      </p:sp>
      <p:sp>
        <p:nvSpPr>
          <p:cNvPr id="59396" name="Slide Number Placeholder 3"/>
          <p:cNvSpPr>
            <a:spLocks noGrp="1"/>
          </p:cNvSpPr>
          <p:nvPr>
            <p:ph type="sldNum" sz="quarter" idx="5"/>
          </p:nvPr>
        </p:nvSpPr>
        <p:spPr>
          <a:noFill/>
        </p:spPr>
        <p:txBody>
          <a:bodyPr/>
          <a:lstStyle/>
          <a:p>
            <a:fld id="{99175C14-B8C9-427F-BD07-DC047A813E4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spcBef>
                <a:spcPct val="0"/>
              </a:spcBef>
            </a:pPr>
            <a:endParaRPr lang="en-US" u="sng" dirty="0" smtClean="0"/>
          </a:p>
        </p:txBody>
      </p:sp>
      <p:sp>
        <p:nvSpPr>
          <p:cNvPr id="60420" name="Slide Number Placeholder 3"/>
          <p:cNvSpPr>
            <a:spLocks noGrp="1"/>
          </p:cNvSpPr>
          <p:nvPr>
            <p:ph type="sldNum" sz="quarter" idx="5"/>
          </p:nvPr>
        </p:nvSpPr>
        <p:spPr>
          <a:noFill/>
        </p:spPr>
        <p:txBody>
          <a:bodyPr/>
          <a:lstStyle/>
          <a:p>
            <a:fld id="{0D34EFB7-AD94-4EE8-A5C1-0AFD2697572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61444" name="Slide Number Placeholder 3"/>
          <p:cNvSpPr>
            <a:spLocks noGrp="1"/>
          </p:cNvSpPr>
          <p:nvPr>
            <p:ph type="sldNum" sz="quarter" idx="5"/>
          </p:nvPr>
        </p:nvSpPr>
        <p:spPr>
          <a:noFill/>
        </p:spPr>
        <p:txBody>
          <a:bodyPr/>
          <a:lstStyle/>
          <a:p>
            <a:fld id="{55D00B69-CDB5-48F2-B42E-03FB12D8F9D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62468" name="Slide Number Placeholder 3"/>
          <p:cNvSpPr>
            <a:spLocks noGrp="1"/>
          </p:cNvSpPr>
          <p:nvPr>
            <p:ph type="sldNum" sz="quarter" idx="5"/>
          </p:nvPr>
        </p:nvSpPr>
        <p:spPr>
          <a:noFill/>
        </p:spPr>
        <p:txBody>
          <a:bodyPr/>
          <a:lstStyle/>
          <a:p>
            <a:fld id="{F419FD2A-A3F5-4C88-AA2F-8BFCF1E0B3D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7ED4A9AC-C7C7-4B1A-A128-42154FF0E0C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cloud-4"/>
          <p:cNvPicPr>
            <a:picLocks noChangeAspect="1" noChangeArrowheads="1"/>
          </p:cNvPicPr>
          <p:nvPr userDrawn="1"/>
        </p:nvPicPr>
        <p:blipFill>
          <a:blip r:embed="rId2" cstate="print">
            <a:lum bright="50000" contrast="-50000"/>
          </a:blip>
          <a:srcRect/>
          <a:stretch>
            <a:fillRect/>
          </a:stretch>
        </p:blipFill>
        <p:spPr bwMode="auto">
          <a:xfrm>
            <a:off x="0" y="0"/>
            <a:ext cx="9144000" cy="6858000"/>
          </a:xfrm>
          <a:prstGeom prst="rect">
            <a:avLst/>
          </a:prstGeom>
          <a:noFill/>
          <a:ln w="9525">
            <a:noFill/>
            <a:miter lim="800000"/>
            <a:headEnd/>
            <a:tailEnd/>
          </a:ln>
        </p:spPr>
      </p:pic>
      <p:sp>
        <p:nvSpPr>
          <p:cNvPr id="5" name="Text Box 8"/>
          <p:cNvSpPr txBox="1">
            <a:spLocks noChangeArrowheads="1"/>
          </p:cNvSpPr>
          <p:nvPr userDrawn="1"/>
        </p:nvSpPr>
        <p:spPr bwMode="auto">
          <a:xfrm>
            <a:off x="685800" y="4379913"/>
            <a:ext cx="7772400" cy="1784350"/>
          </a:xfrm>
          <a:prstGeom prst="rect">
            <a:avLst/>
          </a:prstGeom>
          <a:noFill/>
          <a:ln w="38100">
            <a:noFill/>
            <a:miter lim="800000"/>
            <a:headEnd/>
            <a:tailEnd/>
          </a:ln>
          <a:effectLst/>
        </p:spPr>
        <p:txBody>
          <a:bodyPr>
            <a:spAutoFit/>
          </a:bodyPr>
          <a:lstStyle/>
          <a:p>
            <a:pPr algn="ctr">
              <a:defRPr/>
            </a:pPr>
            <a:endParaRPr lang="en-US" sz="3600" b="1" dirty="0">
              <a:solidFill>
                <a:schemeClr val="accent2"/>
              </a:solidFill>
              <a:effectLst>
                <a:outerShdw blurRad="38100" dist="38100" dir="2700000" algn="tl">
                  <a:srgbClr val="C0C0C0"/>
                </a:outerShdw>
              </a:effectLst>
              <a:latin typeface="Bookman Old Style" pitchFamily="18" charset="0"/>
            </a:endParaRPr>
          </a:p>
          <a:p>
            <a:pPr algn="ctr">
              <a:defRPr/>
            </a:pPr>
            <a:endParaRPr lang="en-US" sz="3600" b="1" dirty="0">
              <a:solidFill>
                <a:schemeClr val="accent2"/>
              </a:solidFill>
              <a:effectLst>
                <a:outerShdw blurRad="38100" dist="38100" dir="2700000" algn="tl">
                  <a:srgbClr val="C0C0C0"/>
                </a:outerShdw>
              </a:effectLst>
              <a:latin typeface="Bookman Old Style" pitchFamily="18" charset="0"/>
            </a:endParaRPr>
          </a:p>
          <a:p>
            <a:pPr algn="ctr">
              <a:defRPr/>
            </a:pPr>
            <a:r>
              <a:rPr lang="en-US" sz="2400" b="1" dirty="0">
                <a:solidFill>
                  <a:schemeClr val="accent2"/>
                </a:solidFill>
                <a:effectLst>
                  <a:outerShdw blurRad="38100" dist="38100" dir="2700000" algn="tl">
                    <a:srgbClr val="C0C0C0"/>
                  </a:outerShdw>
                </a:effectLst>
                <a:latin typeface="Bookman Old Style" pitchFamily="18" charset="0"/>
              </a:rPr>
              <a:t>LANDEGGER | BARON | LAVENANT | INGBER</a:t>
            </a:r>
            <a:endParaRPr lang="en-US" sz="2400" b="1" dirty="0">
              <a:solidFill>
                <a:schemeClr val="accent2"/>
              </a:solidFill>
              <a:effectLst>
                <a:outerShdw blurRad="38100" dist="38100" dir="2700000" algn="tl">
                  <a:srgbClr val="C0C0C0"/>
                </a:outerShdw>
              </a:effectLst>
              <a:latin typeface="Book Antiqua" pitchFamily="18" charset="0"/>
            </a:endParaRPr>
          </a:p>
          <a:p>
            <a:pPr algn="ctr">
              <a:defRPr/>
            </a:pPr>
            <a:r>
              <a:rPr lang="en-US" sz="1400" b="1" dirty="0">
                <a:solidFill>
                  <a:schemeClr val="accent2"/>
                </a:solidFill>
                <a:effectLst>
                  <a:outerShdw blurRad="38100" dist="38100" dir="2700000" algn="tl">
                    <a:srgbClr val="C0C0C0"/>
                  </a:outerShdw>
                </a:effectLst>
                <a:latin typeface="Book Antiqua" pitchFamily="18" charset="0"/>
              </a:rPr>
              <a:t>Advice - Solutions - Litigation</a:t>
            </a:r>
          </a:p>
        </p:txBody>
      </p:sp>
      <p:sp>
        <p:nvSpPr>
          <p:cNvPr id="6" name="Line 10"/>
          <p:cNvSpPr>
            <a:spLocks noChangeShapeType="1"/>
          </p:cNvSpPr>
          <p:nvPr userDrawn="1"/>
        </p:nvSpPr>
        <p:spPr bwMode="auto">
          <a:xfrm flipH="1">
            <a:off x="2438400" y="5105400"/>
            <a:ext cx="4267200" cy="0"/>
          </a:xfrm>
          <a:prstGeom prst="line">
            <a:avLst/>
          </a:prstGeom>
          <a:noFill/>
          <a:ln w="28575">
            <a:solidFill>
              <a:schemeClr val="tx1"/>
            </a:solidFill>
            <a:round/>
            <a:headEnd/>
            <a:tailEnd/>
          </a:ln>
          <a:effectLst/>
        </p:spPr>
        <p:txBody>
          <a:bodyPr/>
          <a:lstStyle/>
          <a:p>
            <a:pPr>
              <a:defRPr/>
            </a:pPr>
            <a:endParaRPr lang="en-US"/>
          </a:p>
        </p:txBody>
      </p:sp>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dirty="0"/>
              <a:t>Click to edit Master </a:t>
            </a:r>
            <a:r>
              <a:rPr lang="en-US" dirty="0" smtClean="0"/>
              <a:t>subtitle style</a:t>
            </a:r>
            <a:endParaRPr lang="en-US" dirty="0"/>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17572F38-92F4-4150-A500-57587AA46F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DEEA8-2B62-48B0-B26D-92908CCD67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9C3A4E-0AAD-40CA-99C5-2482CD4729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9CD9E1-063D-443A-85F1-15B6B8CFB1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6EB93C-C7CF-4565-9B57-6DFF55B89D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0F837F-B130-4A63-97A0-DB41BBB4D4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B7E87E-BA47-45EE-A2EE-4A49732383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F038DF-53F3-4D40-A5D2-72B321B244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695FFCD-D88D-4703-A90B-AC049D54F3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5498256-E731-4ACB-88A2-0EA4328C4D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B9DD95-5454-4F41-AAE6-730DD179A0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F4027A-C8B0-4867-A88E-64F006C462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CB4706-D191-48D7-A843-7E811EA9C7BF}" type="slidenum">
              <a:rPr lang="en-US"/>
              <a:pPr>
                <a:defRPr/>
              </a:pPr>
              <a:t>‹#›</a:t>
            </a:fld>
            <a:endParaRPr lang="en-US"/>
          </a:p>
        </p:txBody>
      </p:sp>
      <p:pic>
        <p:nvPicPr>
          <p:cNvPr id="1031" name="Picture 9" descr="cloud-4"/>
          <p:cNvPicPr>
            <a:picLocks noChangeAspect="1" noChangeArrowheads="1"/>
          </p:cNvPicPr>
          <p:nvPr userDrawn="1"/>
        </p:nvPicPr>
        <p:blipFill>
          <a:blip r:embed="rId14" cstate="print">
            <a:lum bright="50000" contrast="-50000"/>
          </a:blip>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9"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rtl="0" eaLnBrk="0" fontAlgn="base" hangingPunct="0">
        <a:spcBef>
          <a:spcPct val="0"/>
        </a:spcBef>
        <a:spcAft>
          <a:spcPct val="0"/>
        </a:spcAft>
        <a:defRPr sz="4400" b="1">
          <a:solidFill>
            <a:srgbClr val="000066"/>
          </a:solidFill>
          <a:latin typeface="+mj-lt"/>
          <a:ea typeface="+mj-ea"/>
          <a:cs typeface="+mj-cs"/>
        </a:defRPr>
      </a:lvl1pPr>
      <a:lvl2pPr algn="ctr" rtl="0" eaLnBrk="0" fontAlgn="base" hangingPunct="0">
        <a:spcBef>
          <a:spcPct val="0"/>
        </a:spcBef>
        <a:spcAft>
          <a:spcPct val="0"/>
        </a:spcAft>
        <a:defRPr sz="4400" b="1">
          <a:solidFill>
            <a:srgbClr val="000066"/>
          </a:solidFill>
          <a:latin typeface="Tahoma" charset="0"/>
        </a:defRPr>
      </a:lvl2pPr>
      <a:lvl3pPr algn="ctr" rtl="0" eaLnBrk="0" fontAlgn="base" hangingPunct="0">
        <a:spcBef>
          <a:spcPct val="0"/>
        </a:spcBef>
        <a:spcAft>
          <a:spcPct val="0"/>
        </a:spcAft>
        <a:defRPr sz="4400" b="1">
          <a:solidFill>
            <a:srgbClr val="000066"/>
          </a:solidFill>
          <a:latin typeface="Tahoma" charset="0"/>
        </a:defRPr>
      </a:lvl3pPr>
      <a:lvl4pPr algn="ctr" rtl="0" eaLnBrk="0" fontAlgn="base" hangingPunct="0">
        <a:spcBef>
          <a:spcPct val="0"/>
        </a:spcBef>
        <a:spcAft>
          <a:spcPct val="0"/>
        </a:spcAft>
        <a:defRPr sz="4400" b="1">
          <a:solidFill>
            <a:srgbClr val="000066"/>
          </a:solidFill>
          <a:latin typeface="Tahoma" charset="0"/>
        </a:defRPr>
      </a:lvl4pPr>
      <a:lvl5pPr algn="ctr" rtl="0" eaLnBrk="0" fontAlgn="base" hangingPunct="0">
        <a:spcBef>
          <a:spcPct val="0"/>
        </a:spcBef>
        <a:spcAft>
          <a:spcPct val="0"/>
        </a:spcAft>
        <a:defRPr sz="4400" b="1">
          <a:solidFill>
            <a:srgbClr val="000066"/>
          </a:solidFill>
          <a:latin typeface="Tahoma" charset="0"/>
        </a:defRPr>
      </a:lvl5pPr>
      <a:lvl6pPr marL="457200" algn="ctr" rtl="0" fontAlgn="base">
        <a:spcBef>
          <a:spcPct val="0"/>
        </a:spcBef>
        <a:spcAft>
          <a:spcPct val="0"/>
        </a:spcAft>
        <a:defRPr sz="4400" b="1">
          <a:solidFill>
            <a:srgbClr val="000066"/>
          </a:solidFill>
          <a:latin typeface="Tahoma" charset="0"/>
        </a:defRPr>
      </a:lvl6pPr>
      <a:lvl7pPr marL="914400" algn="ctr" rtl="0" fontAlgn="base">
        <a:spcBef>
          <a:spcPct val="0"/>
        </a:spcBef>
        <a:spcAft>
          <a:spcPct val="0"/>
        </a:spcAft>
        <a:defRPr sz="4400" b="1">
          <a:solidFill>
            <a:srgbClr val="000066"/>
          </a:solidFill>
          <a:latin typeface="Tahoma" charset="0"/>
        </a:defRPr>
      </a:lvl7pPr>
      <a:lvl8pPr marL="1371600" algn="ctr" rtl="0" fontAlgn="base">
        <a:spcBef>
          <a:spcPct val="0"/>
        </a:spcBef>
        <a:spcAft>
          <a:spcPct val="0"/>
        </a:spcAft>
        <a:defRPr sz="4400" b="1">
          <a:solidFill>
            <a:srgbClr val="000066"/>
          </a:solidFill>
          <a:latin typeface="Tahoma" charset="0"/>
        </a:defRPr>
      </a:lvl8pPr>
      <a:lvl9pPr marL="1828800" algn="ctr" rtl="0" fontAlgn="base">
        <a:spcBef>
          <a:spcPct val="0"/>
        </a:spcBef>
        <a:spcAft>
          <a:spcPct val="0"/>
        </a:spcAft>
        <a:defRPr sz="4400" b="1">
          <a:solidFill>
            <a:srgbClr val="000066"/>
          </a:solidFill>
          <a:latin typeface="Tahoma" charset="0"/>
        </a:defRPr>
      </a:lvl9pPr>
    </p:titleStyle>
    <p:bodyStyle>
      <a:lvl1pPr marL="342900" indent="-342900" algn="l" rtl="0" eaLnBrk="0" fontAlgn="base" hangingPunct="0">
        <a:spcBef>
          <a:spcPct val="20000"/>
        </a:spcBef>
        <a:spcAft>
          <a:spcPct val="0"/>
        </a:spcAft>
        <a:buChar char="•"/>
        <a:defRPr sz="3200" b="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000066"/>
          </a:solidFill>
          <a:latin typeface="+mn-lt"/>
        </a:defRPr>
      </a:lvl2pPr>
      <a:lvl3pPr marL="1143000" indent="-228600" algn="l" rtl="0" eaLnBrk="0" fontAlgn="base" hangingPunct="0">
        <a:spcBef>
          <a:spcPct val="20000"/>
        </a:spcBef>
        <a:spcAft>
          <a:spcPct val="0"/>
        </a:spcAft>
        <a:buChar char="•"/>
        <a:defRPr sz="2400" b="1">
          <a:solidFill>
            <a:srgbClr val="000066"/>
          </a:solidFill>
          <a:latin typeface="+mn-lt"/>
        </a:defRPr>
      </a:lvl3pPr>
      <a:lvl4pPr marL="1600200" indent="-228600" algn="l" rtl="0" eaLnBrk="0" fontAlgn="base" hangingPunct="0">
        <a:spcBef>
          <a:spcPct val="20000"/>
        </a:spcBef>
        <a:spcAft>
          <a:spcPct val="0"/>
        </a:spcAft>
        <a:buChar char="–"/>
        <a:defRPr sz="2000" b="1">
          <a:solidFill>
            <a:srgbClr val="000066"/>
          </a:solidFill>
          <a:latin typeface="+mn-lt"/>
        </a:defRPr>
      </a:lvl4pPr>
      <a:lvl5pPr marL="2057400" indent="-228600" algn="l" rtl="0" eaLnBrk="0" fontAlgn="base" hangingPunct="0">
        <a:spcBef>
          <a:spcPct val="20000"/>
        </a:spcBef>
        <a:spcAft>
          <a:spcPct val="0"/>
        </a:spcAft>
        <a:buChar char="»"/>
        <a:defRPr sz="2000" b="1">
          <a:solidFill>
            <a:srgbClr val="000066"/>
          </a:solidFill>
          <a:latin typeface="+mn-lt"/>
        </a:defRPr>
      </a:lvl5pPr>
      <a:lvl6pPr marL="2514600" indent="-228600" algn="l" rtl="0" fontAlgn="base">
        <a:spcBef>
          <a:spcPct val="20000"/>
        </a:spcBef>
        <a:spcAft>
          <a:spcPct val="0"/>
        </a:spcAft>
        <a:buChar char="»"/>
        <a:defRPr sz="2000" b="1">
          <a:solidFill>
            <a:srgbClr val="000066"/>
          </a:solidFill>
          <a:latin typeface="+mn-lt"/>
        </a:defRPr>
      </a:lvl6pPr>
      <a:lvl7pPr marL="2971800" indent="-228600" algn="l" rtl="0" fontAlgn="base">
        <a:spcBef>
          <a:spcPct val="20000"/>
        </a:spcBef>
        <a:spcAft>
          <a:spcPct val="0"/>
        </a:spcAft>
        <a:buChar char="»"/>
        <a:defRPr sz="2000" b="1">
          <a:solidFill>
            <a:srgbClr val="000066"/>
          </a:solidFill>
          <a:latin typeface="+mn-lt"/>
        </a:defRPr>
      </a:lvl7pPr>
      <a:lvl8pPr marL="3429000" indent="-228600" algn="l" rtl="0" fontAlgn="base">
        <a:spcBef>
          <a:spcPct val="20000"/>
        </a:spcBef>
        <a:spcAft>
          <a:spcPct val="0"/>
        </a:spcAft>
        <a:buChar char="»"/>
        <a:defRPr sz="2000" b="1">
          <a:solidFill>
            <a:srgbClr val="000066"/>
          </a:solidFill>
          <a:latin typeface="+mn-lt"/>
        </a:defRPr>
      </a:lvl8pPr>
      <a:lvl9pPr marL="3886200" indent="-228600" algn="l" rtl="0" fontAlgn="base">
        <a:spcBef>
          <a:spcPct val="20000"/>
        </a:spcBef>
        <a:spcAft>
          <a:spcPct val="0"/>
        </a:spcAft>
        <a:buChar char="»"/>
        <a:defRPr sz="2000" b="1">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Michael@Landeggeresq.co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3600" dirty="0" smtClean="0"/>
              <a:t/>
            </a:r>
            <a:br>
              <a:rPr lang="en-US" sz="3600" dirty="0" smtClean="0"/>
            </a:br>
            <a:r>
              <a:rPr lang="en-US" sz="3600" dirty="0" smtClean="0"/>
              <a:t> WAGE &amp; HOUR CLAIMS, CONCERNS &amp; CLASS ACTIONS IN CALIFORNIA</a:t>
            </a:r>
            <a:br>
              <a:rPr lang="en-US" sz="3600" dirty="0" smtClean="0"/>
            </a:br>
            <a:r>
              <a:rPr lang="en-US" sz="3200" dirty="0" smtClean="0"/>
              <a:t/>
            </a:r>
            <a:br>
              <a:rPr lang="en-US" sz="3200" dirty="0" smtClean="0"/>
            </a:br>
            <a:r>
              <a:rPr lang="en-US" sz="2800" dirty="0" smtClean="0"/>
              <a:t>Managing Employees With Success</a:t>
            </a:r>
            <a:r>
              <a:rPr lang="en-US" sz="2400" dirty="0" smtClean="0"/>
              <a:t/>
            </a:r>
            <a:br>
              <a:rPr lang="en-US" sz="2400" dirty="0" smtClean="0"/>
            </a:br>
            <a:r>
              <a:rPr lang="en-US" sz="2400" dirty="0" smtClean="0"/>
              <a:t/>
            </a:r>
            <a:br>
              <a:rPr lang="en-US" sz="2400" dirty="0" smtClean="0"/>
            </a:br>
            <a:r>
              <a:rPr lang="en-US" sz="2800" dirty="0" smtClean="0"/>
              <a:t>June 2011</a:t>
            </a:r>
            <a:br>
              <a:rPr lang="en-US" sz="2800" dirty="0" smtClean="0"/>
            </a:br>
            <a:r>
              <a:rPr lang="en-US" sz="2800" dirty="0" smtClean="0"/>
              <a:t>Presented by </a:t>
            </a:r>
            <a:br>
              <a:rPr lang="en-US" sz="2800" dirty="0" smtClean="0"/>
            </a:br>
            <a:r>
              <a:rPr lang="en-US" sz="2800" dirty="0" smtClean="0"/>
              <a:t>Al </a:t>
            </a:r>
            <a:r>
              <a:rPr lang="en-US" sz="2800" dirty="0" err="1" smtClean="0"/>
              <a:t>Landegger</a:t>
            </a:r>
            <a:r>
              <a:rPr lang="en-US" sz="2800" dirty="0" smtClean="0"/>
              <a:t> &amp; Michael S. Lavenant </a:t>
            </a:r>
            <a:br>
              <a:rPr lang="en-US" sz="2800" dirty="0" smtClean="0"/>
            </a:br>
            <a:endParaRPr lang="en-US" sz="2800" dirty="0" smtClean="0"/>
          </a:p>
        </p:txBody>
      </p:sp>
      <p:sp>
        <p:nvSpPr>
          <p:cNvPr id="2051" name="Rectangle 3"/>
          <p:cNvSpPr>
            <a:spLocks noGrp="1" noChangeArrowheads="1"/>
          </p:cNvSpPr>
          <p:nvPr>
            <p:ph type="subTitle" idx="1"/>
          </p:nvPr>
        </p:nvSpPr>
        <p:spPr>
          <a:xfrm>
            <a:off x="1371600" y="4114800"/>
            <a:ext cx="6400800" cy="1752600"/>
          </a:xfrm>
        </p:spPr>
        <p:txBody>
          <a:bodyPr/>
          <a:lstStyle/>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Overtime Rules</a:t>
            </a:r>
          </a:p>
        </p:txBody>
      </p:sp>
      <p:sp>
        <p:nvSpPr>
          <p:cNvPr id="12291" name="Content Placeholder 2"/>
          <p:cNvSpPr>
            <a:spLocks noGrp="1"/>
          </p:cNvSpPr>
          <p:nvPr>
            <p:ph idx="1"/>
          </p:nvPr>
        </p:nvSpPr>
        <p:spPr/>
        <p:txBody>
          <a:bodyPr/>
          <a:lstStyle/>
          <a:p>
            <a:r>
              <a:rPr lang="en-US" smtClean="0"/>
              <a:t>Preliminary Considerations:</a:t>
            </a:r>
          </a:p>
          <a:p>
            <a:pPr lvl="1"/>
            <a:r>
              <a:rPr lang="en-US" sz="2400" smtClean="0"/>
              <a:t>“Shift” is defined as “designated hours of work by an employee, with a designated beginning time and quitting time.”  This has ramifications, particularly with respect to alternative workweeks.</a:t>
            </a:r>
          </a:p>
          <a:p>
            <a:pPr lvl="1"/>
            <a:r>
              <a:rPr lang="en-US" sz="2400" smtClean="0"/>
              <a:t>Once the workweek is established, it cannot be changed unless the change is intended to be permanent and not designed to evade overtime requirements.  Each workweek stands alone, and simply having a 2-week pay period does not allow the employer to average the 2 weeks’ hours. </a:t>
            </a:r>
          </a:p>
          <a:p>
            <a:pPr>
              <a:buFontTx/>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Overtime Rules</a:t>
            </a:r>
          </a:p>
        </p:txBody>
      </p:sp>
      <p:sp>
        <p:nvSpPr>
          <p:cNvPr id="13315" name="Content Placeholder 2"/>
          <p:cNvSpPr>
            <a:spLocks noGrp="1"/>
          </p:cNvSpPr>
          <p:nvPr>
            <p:ph idx="1"/>
          </p:nvPr>
        </p:nvSpPr>
        <p:spPr/>
        <p:txBody>
          <a:bodyPr/>
          <a:lstStyle/>
          <a:p>
            <a:r>
              <a:rPr lang="en-US" sz="2800" smtClean="0"/>
              <a:t>Generally, premium pay to non-exempt employees in California is required in five different situations:</a:t>
            </a:r>
          </a:p>
          <a:p>
            <a:pPr lvl="1"/>
            <a:r>
              <a:rPr lang="en-US" sz="2400" smtClean="0"/>
              <a:t>Over 8 hours of work in a work day (time and one-half)</a:t>
            </a:r>
          </a:p>
          <a:p>
            <a:pPr lvl="1"/>
            <a:r>
              <a:rPr lang="en-US" sz="2400" smtClean="0"/>
              <a:t>Over 40 hours of work in a workweek (also consistent with federal law) (time and one-half)</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Overtime Rules</a:t>
            </a:r>
          </a:p>
        </p:txBody>
      </p:sp>
      <p:sp>
        <p:nvSpPr>
          <p:cNvPr id="14339" name="Content Placeholder 2"/>
          <p:cNvSpPr>
            <a:spLocks noGrp="1"/>
          </p:cNvSpPr>
          <p:nvPr>
            <p:ph idx="1"/>
          </p:nvPr>
        </p:nvSpPr>
        <p:spPr/>
        <p:txBody>
          <a:bodyPr/>
          <a:lstStyle/>
          <a:p>
            <a:r>
              <a:rPr lang="en-US" sz="2800" smtClean="0"/>
              <a:t>Cont. </a:t>
            </a:r>
          </a:p>
          <a:p>
            <a:pPr lvl="1"/>
            <a:r>
              <a:rPr lang="en-US" sz="2400" smtClean="0"/>
              <a:t>The first 8 hours of work on the 7</a:t>
            </a:r>
            <a:r>
              <a:rPr lang="en-US" sz="2400" baseline="30000" smtClean="0"/>
              <a:t>th</a:t>
            </a:r>
            <a:r>
              <a:rPr lang="en-US" sz="2400" smtClean="0"/>
              <a:t> consecutive day of work in a workweek (time and one-half) (note that the employee must work all 7 days in the workweek: merely working 7 consecutive days, if the days cross over into another workweek, will not qualify the employee for the 7</a:t>
            </a:r>
            <a:r>
              <a:rPr lang="en-US" sz="2400" baseline="30000" smtClean="0"/>
              <a:t>th</a:t>
            </a:r>
            <a:r>
              <a:rPr lang="en-US" sz="2400" smtClean="0"/>
              <a:t> day premium)</a:t>
            </a:r>
          </a:p>
          <a:p>
            <a:pPr lvl="1"/>
            <a:r>
              <a:rPr lang="en-US" sz="2400" smtClean="0"/>
              <a:t>Over 12 hours of work in a work day (double time)</a:t>
            </a:r>
          </a:p>
          <a:p>
            <a:pPr lvl="1"/>
            <a:r>
              <a:rPr lang="en-US" sz="2400" smtClean="0"/>
              <a:t>Over 8 hours of work on a 7</a:t>
            </a:r>
            <a:r>
              <a:rPr lang="en-US" sz="2400" baseline="30000" smtClean="0"/>
              <a:t>th</a:t>
            </a:r>
            <a:r>
              <a:rPr lang="en-US" sz="2400" smtClean="0"/>
              <a:t> consecutive day in a workweek (double time) (private employers only)</a:t>
            </a:r>
            <a:r>
              <a:rPr lang="en-US"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Overtime Rules</a:t>
            </a:r>
          </a:p>
        </p:txBody>
      </p:sp>
      <p:sp>
        <p:nvSpPr>
          <p:cNvPr id="15363" name="Content Placeholder 2"/>
          <p:cNvSpPr>
            <a:spLocks noGrp="1"/>
          </p:cNvSpPr>
          <p:nvPr>
            <p:ph idx="1"/>
          </p:nvPr>
        </p:nvSpPr>
        <p:spPr/>
        <p:txBody>
          <a:bodyPr/>
          <a:lstStyle/>
          <a:p>
            <a:r>
              <a:rPr lang="en-US" sz="2800" smtClean="0"/>
              <a:t>Cont. </a:t>
            </a:r>
          </a:p>
          <a:p>
            <a:pPr lvl="1"/>
            <a:r>
              <a:rPr lang="en-US" sz="2400" smtClean="0"/>
              <a:t>Federal law only has a 40-hour week.  </a:t>
            </a:r>
          </a:p>
          <a:p>
            <a:pPr lvl="1"/>
            <a:r>
              <a:rPr lang="en-US" sz="2400" smtClean="0"/>
              <a:t>“Anti-pyramiding” rules provide that employers need not combine more than one rate of overtime compensation (example: employee works 42 hours in a week, including 10 hours on one day).  The 41</a:t>
            </a:r>
            <a:r>
              <a:rPr lang="en-US" sz="2400" baseline="30000" smtClean="0"/>
              <a:t>st</a:t>
            </a:r>
            <a:r>
              <a:rPr lang="en-US" sz="2400" smtClean="0"/>
              <a:t> and 42</a:t>
            </a:r>
            <a:r>
              <a:rPr lang="en-US" sz="2400" baseline="30000" smtClean="0"/>
              <a:t>nd</a:t>
            </a:r>
            <a:r>
              <a:rPr lang="en-US" sz="2400" smtClean="0"/>
              <a:t> hour must be compensated, but they will be deemed equivalent to the 9</a:t>
            </a:r>
            <a:r>
              <a:rPr lang="en-US" sz="2400" baseline="30000" smtClean="0"/>
              <a:t>th</a:t>
            </a:r>
            <a:r>
              <a:rPr lang="en-US" sz="2400" smtClean="0"/>
              <a:t> and 10</a:t>
            </a:r>
            <a:r>
              <a:rPr lang="en-US" sz="2400" baseline="30000" smtClean="0"/>
              <a:t>th</a:t>
            </a:r>
            <a:r>
              <a:rPr lang="en-US" sz="2400" smtClean="0"/>
              <a:t> hour on the one day of overtime worked, so only one set of overtime need be paid.</a:t>
            </a:r>
          </a:p>
          <a:p>
            <a:endParaRPr 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Overtime Rules</a:t>
            </a:r>
          </a:p>
        </p:txBody>
      </p:sp>
      <p:sp>
        <p:nvSpPr>
          <p:cNvPr id="16387" name="Content Placeholder 2"/>
          <p:cNvSpPr>
            <a:spLocks noGrp="1"/>
          </p:cNvSpPr>
          <p:nvPr>
            <p:ph idx="1"/>
          </p:nvPr>
        </p:nvSpPr>
        <p:spPr/>
        <p:txBody>
          <a:bodyPr/>
          <a:lstStyle/>
          <a:p>
            <a:r>
              <a:rPr lang="en-US" sz="2800" smtClean="0"/>
              <a:t>Limited Exceptions for Overtime:</a:t>
            </a:r>
          </a:p>
          <a:p>
            <a:pPr lvl="1"/>
            <a:r>
              <a:rPr lang="en-US" sz="2400" smtClean="0"/>
              <a:t>Alternative Workweek Schedules</a:t>
            </a:r>
          </a:p>
          <a:p>
            <a:pPr lvl="2"/>
            <a:r>
              <a:rPr lang="en-US" sz="2000" smtClean="0"/>
              <a:t>Employees may be allowed a set schedule or menu of options that would allow employees to work up to 10 hours in a day (no more than 40 hours in a workweek) without the payment of overtime.</a:t>
            </a:r>
          </a:p>
          <a:p>
            <a:pPr lvl="1"/>
            <a:r>
              <a:rPr lang="en-US" sz="2400" smtClean="0"/>
              <a:t>Make-up Time provisions</a:t>
            </a:r>
          </a:p>
          <a:p>
            <a:pPr lvl="2"/>
            <a:r>
              <a:rPr lang="en-US" sz="2000" smtClean="0"/>
              <a:t>Employee is allowed to work up to 11 hours in a day without overtime payment if they are “making up” time they lost in the SAME WORKWEEK due to personal circumstances.</a:t>
            </a:r>
          </a:p>
          <a:p>
            <a:pPr lvl="2"/>
            <a:r>
              <a:rPr lang="en-US" sz="2000" smtClean="0"/>
              <a:t>Employee must make the request – Employer is not permitted to coerce or intimidate employees in their decision.</a:t>
            </a:r>
          </a:p>
          <a:p>
            <a:pPr lvl="2"/>
            <a:r>
              <a:rPr lang="en-US" sz="2000" smtClean="0"/>
              <a:t>Employers are permitted to have a policy and form.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Which Wage Order?</a:t>
            </a:r>
          </a:p>
        </p:txBody>
      </p:sp>
      <p:sp>
        <p:nvSpPr>
          <p:cNvPr id="17411" name="Content Placeholder 2"/>
          <p:cNvSpPr>
            <a:spLocks noGrp="1"/>
          </p:cNvSpPr>
          <p:nvPr>
            <p:ph idx="1"/>
          </p:nvPr>
        </p:nvSpPr>
        <p:spPr/>
        <p:txBody>
          <a:bodyPr/>
          <a:lstStyle/>
          <a:p>
            <a:r>
              <a:rPr lang="en-US" sz="2400" smtClean="0"/>
              <a:t>Which Wage Order Applies - IWC Classifications</a:t>
            </a:r>
          </a:p>
          <a:p>
            <a:pPr lvl="1"/>
            <a:r>
              <a:rPr lang="en-US" sz="2400" smtClean="0"/>
              <a:t>	Industry vs. Occupational Wage Order</a:t>
            </a:r>
          </a:p>
          <a:p>
            <a:pPr lvl="1"/>
            <a:r>
              <a:rPr lang="en-US" sz="2400" smtClean="0"/>
              <a:t>	Industry Wage Order - Wage Order 1-3, 5-13 are “industry” wage orders.</a:t>
            </a:r>
          </a:p>
          <a:p>
            <a:pPr lvl="2"/>
            <a:r>
              <a:rPr lang="en-US" smtClean="0"/>
              <a:t>These wage orders cover ALL employees of companies that conduct business within a particular industry - even office or administrative staff.</a:t>
            </a:r>
          </a:p>
          <a:p>
            <a:pPr lvl="2"/>
            <a:r>
              <a:rPr lang="en-US" smtClean="0"/>
              <a:t>If the business is comprised of several industries, more than one wage order may be applicable to the different portions of the integrated business.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Which Wage Order?</a:t>
            </a:r>
          </a:p>
        </p:txBody>
      </p:sp>
      <p:sp>
        <p:nvSpPr>
          <p:cNvPr id="18435" name="Content Placeholder 2"/>
          <p:cNvSpPr>
            <a:spLocks noGrp="1"/>
          </p:cNvSpPr>
          <p:nvPr>
            <p:ph idx="1"/>
          </p:nvPr>
        </p:nvSpPr>
        <p:spPr/>
        <p:txBody>
          <a:bodyPr/>
          <a:lstStyle/>
          <a:p>
            <a:r>
              <a:rPr lang="en-US" sz="2400" smtClean="0"/>
              <a:t>Which Wage Order Applies - IWC Classifications</a:t>
            </a:r>
          </a:p>
          <a:p>
            <a:pPr lvl="1"/>
            <a:r>
              <a:rPr lang="en-US" sz="2000" smtClean="0"/>
              <a:t>If a business is not covered by a particular “industry” as defined in the wage order, then an occupational order may apply.</a:t>
            </a:r>
          </a:p>
          <a:p>
            <a:pPr lvl="1"/>
            <a:r>
              <a:rPr lang="en-US" sz="2000" smtClean="0"/>
              <a:t>Occupation Wage Order - Wage Order 4, 14-17 are occupational wage orders.</a:t>
            </a:r>
          </a:p>
          <a:p>
            <a:pPr lvl="2"/>
            <a:r>
              <a:rPr lang="en-US" sz="2000" smtClean="0"/>
              <a:t>These wage orders cover only particular jobs. </a:t>
            </a:r>
          </a:p>
          <a:p>
            <a:pPr lvl="2"/>
            <a:r>
              <a:rPr lang="en-US" sz="2000" smtClean="0"/>
              <a:t>Wage Order 16 and 17 are new to California and cover industry that previously may have been exempted from the wage orders. </a:t>
            </a:r>
          </a:p>
          <a:p>
            <a:pPr lvl="2"/>
            <a:r>
              <a:rPr lang="en-US" sz="2000" smtClean="0"/>
              <a:t>Businesses that are not subject to an “industry” wage order may be covered by more than one occupational wage order.</a:t>
            </a:r>
          </a:p>
          <a:p>
            <a:pPr>
              <a:buFontTx/>
              <a:buNone/>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sz="2400" dirty="0" smtClean="0">
                <a:latin typeface="+mj-lt"/>
              </a:rPr>
              <a:t>There are only three major overtime exemptions in California.</a:t>
            </a:r>
          </a:p>
          <a:p>
            <a:pPr lvl="1" eaLnBrk="1" hangingPunct="1">
              <a:defRPr/>
            </a:pPr>
            <a:r>
              <a:rPr lang="en-US" sz="2400" dirty="0" smtClean="0">
                <a:latin typeface="+mj-lt"/>
              </a:rPr>
              <a:t>Executive</a:t>
            </a:r>
          </a:p>
          <a:p>
            <a:pPr lvl="1" eaLnBrk="1" hangingPunct="1">
              <a:defRPr/>
            </a:pPr>
            <a:r>
              <a:rPr lang="en-US" sz="2400" dirty="0" smtClean="0">
                <a:latin typeface="+mj-lt"/>
              </a:rPr>
              <a:t>Administrative</a:t>
            </a:r>
          </a:p>
          <a:p>
            <a:pPr lvl="1" eaLnBrk="1" hangingPunct="1">
              <a:defRPr/>
            </a:pPr>
            <a:r>
              <a:rPr lang="en-US" sz="2400" dirty="0" smtClean="0">
                <a:latin typeface="+mj-lt"/>
              </a:rPr>
              <a:t>Professional</a:t>
            </a:r>
          </a:p>
          <a:p>
            <a:pPr eaLnBrk="1" hangingPunct="1">
              <a:defRPr/>
            </a:pPr>
            <a:r>
              <a:rPr lang="en-US" sz="2400" dirty="0" smtClean="0">
                <a:latin typeface="+mj-lt"/>
              </a:rPr>
              <a:t>These are similar BUT DIFFERENT under federal law.</a:t>
            </a:r>
          </a:p>
          <a:p>
            <a:pPr eaLnBrk="1" hangingPunct="1">
              <a:defRPr/>
            </a:pPr>
            <a:r>
              <a:rPr lang="en-US" sz="2400" dirty="0" smtClean="0">
                <a:latin typeface="+mj-lt"/>
              </a:rPr>
              <a:t>Employer must comply with the one that provides the most protection for the employee.</a:t>
            </a:r>
          </a:p>
          <a:p>
            <a:pPr eaLnBrk="1" hangingPunct="1">
              <a:defRPr/>
            </a:pPr>
            <a:r>
              <a:rPr lang="en-US" sz="2400" dirty="0" smtClean="0">
                <a:latin typeface="+mj-lt"/>
              </a:rPr>
              <a:t>The job description is helpful, but only the start of the analysis.</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dirty="0" smtClean="0">
                <a:latin typeface="+mj-lt"/>
              </a:rPr>
              <a:t>These three exemptions are similar BUT DIFFERENT under federal law.</a:t>
            </a:r>
          </a:p>
          <a:p>
            <a:pPr eaLnBrk="1" hangingPunct="1">
              <a:defRPr/>
            </a:pPr>
            <a:r>
              <a:rPr lang="en-US" dirty="0" smtClean="0">
                <a:latin typeface="+mj-lt"/>
              </a:rPr>
              <a:t>Employer must comply with the one that provides the most protection for the employee.</a:t>
            </a:r>
          </a:p>
          <a:p>
            <a:pPr eaLnBrk="1" hangingPunct="1">
              <a:defRPr/>
            </a:pPr>
            <a:r>
              <a:rPr lang="en-US" dirty="0" smtClean="0">
                <a:latin typeface="+mj-lt"/>
              </a:rPr>
              <a:t>The job description is helpful, but only the start of the analysis.</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dirty="0" smtClean="0">
                <a:latin typeface="+mj-lt"/>
              </a:rPr>
              <a:t>Executive Exemption:</a:t>
            </a:r>
          </a:p>
          <a:p>
            <a:pPr lvl="1" eaLnBrk="1" hangingPunct="1">
              <a:defRPr/>
            </a:pPr>
            <a:r>
              <a:rPr lang="en-US" dirty="0" smtClean="0">
                <a:latin typeface="+mj-lt"/>
              </a:rPr>
              <a:t>Salary Test:</a:t>
            </a:r>
          </a:p>
          <a:p>
            <a:pPr lvl="2" eaLnBrk="1" hangingPunct="1">
              <a:defRPr/>
            </a:pPr>
            <a:r>
              <a:rPr lang="en-US" dirty="0" smtClean="0">
                <a:latin typeface="+mj-lt"/>
              </a:rPr>
              <a:t>Must earn salary minimum of $33,280.</a:t>
            </a:r>
          </a:p>
          <a:p>
            <a:pPr lvl="2" eaLnBrk="1" hangingPunct="1">
              <a:defRPr/>
            </a:pPr>
            <a:r>
              <a:rPr lang="en-US" dirty="0" smtClean="0">
                <a:latin typeface="+mj-lt"/>
              </a:rPr>
              <a:t>Employee is paid for QUALITY of work not QUANTITY of work.</a:t>
            </a:r>
          </a:p>
          <a:p>
            <a:pPr lvl="1" eaLnBrk="1" hangingPunct="1">
              <a:defRPr/>
            </a:pPr>
            <a:r>
              <a:rPr lang="en-US" dirty="0" smtClean="0">
                <a:latin typeface="+mj-lt"/>
              </a:rPr>
              <a:t>Duties Test:</a:t>
            </a:r>
          </a:p>
          <a:p>
            <a:pPr lvl="2" eaLnBrk="1" hangingPunct="1">
              <a:defRPr/>
            </a:pPr>
            <a:r>
              <a:rPr lang="en-US" dirty="0" smtClean="0">
                <a:latin typeface="+mj-lt"/>
              </a:rPr>
              <a:t>Supervise 2 or more employees.</a:t>
            </a:r>
          </a:p>
          <a:p>
            <a:pPr lvl="2" eaLnBrk="1" hangingPunct="1">
              <a:defRPr/>
            </a:pPr>
            <a:r>
              <a:rPr lang="en-US" dirty="0" smtClean="0">
                <a:latin typeface="+mj-lt"/>
              </a:rPr>
              <a:t>Exercise discretion and independent judgment in management.</a:t>
            </a:r>
          </a:p>
          <a:p>
            <a:pPr lvl="2" eaLnBrk="1" hangingPunct="1">
              <a:defRPr/>
            </a:pPr>
            <a:r>
              <a:rPr lang="en-US" dirty="0" smtClean="0">
                <a:latin typeface="+mj-lt"/>
              </a:rPr>
              <a:t>Must be engaged in these activities more than 50% of their time.</a:t>
            </a:r>
          </a:p>
          <a:p>
            <a:pPr lvl="1" eaLnBrk="1" hangingPunct="1">
              <a:defRPr/>
            </a:pP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Left)">
                                      <p:cBhvr>
                                        <p:cTn id="29" dur="500"/>
                                        <p:tgtEl>
                                          <p:spTgt spid="3">
                                            <p:txEl>
                                              <p:pRg st="6" end="6"/>
                                            </p:txEl>
                                          </p:spTgt>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trips(down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3200" smtClean="0"/>
              <a:t>TOP THREE WAGE AND HOUR CLAIMS YOU SHOULD EXPECT TO BE SUED FOR AND HOW TO AVOID CLAIMS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pitchFamily="18" charset="2"/>
              <a:buNone/>
              <a:defRPr/>
            </a:pPr>
            <a:r>
              <a:rPr lang="en-US" dirty="0" smtClean="0">
                <a:latin typeface="+mj-lt"/>
              </a:rPr>
              <a:t>1.	Overtime</a:t>
            </a:r>
          </a:p>
          <a:p>
            <a:pPr marL="640080" lvl="1" indent="-246888" eaLnBrk="1" fontAlgn="auto" hangingPunct="1">
              <a:spcAft>
                <a:spcPts val="0"/>
              </a:spcAft>
              <a:buFont typeface="Wingdings 2"/>
              <a:buChar char=""/>
              <a:defRPr/>
            </a:pPr>
            <a:r>
              <a:rPr lang="en-US" dirty="0" smtClean="0">
                <a:latin typeface="+mj-lt"/>
              </a:rPr>
              <a:t>Misclassification</a:t>
            </a:r>
          </a:p>
          <a:p>
            <a:pPr marL="640080" lvl="1" indent="-246888" eaLnBrk="1" fontAlgn="auto" hangingPunct="1">
              <a:spcAft>
                <a:spcPts val="0"/>
              </a:spcAft>
              <a:buFont typeface="Wingdings 2"/>
              <a:buChar char=""/>
              <a:defRPr/>
            </a:pPr>
            <a:r>
              <a:rPr lang="en-US" dirty="0" smtClean="0">
                <a:latin typeface="+mj-lt"/>
              </a:rPr>
              <a:t>Unpaid Overtime</a:t>
            </a:r>
          </a:p>
          <a:p>
            <a:pPr marL="640080" lvl="1" indent="-246888" eaLnBrk="1" fontAlgn="auto" hangingPunct="1">
              <a:spcAft>
                <a:spcPts val="0"/>
              </a:spcAft>
              <a:buFont typeface="Wingdings 2"/>
              <a:buChar char=""/>
              <a:defRPr/>
            </a:pPr>
            <a:r>
              <a:rPr lang="en-US" dirty="0" smtClean="0">
                <a:latin typeface="+mj-lt"/>
              </a:rPr>
              <a:t>Off The Clock Work</a:t>
            </a:r>
          </a:p>
          <a:p>
            <a:pPr marL="274320" indent="-274320" eaLnBrk="1" fontAlgn="auto" hangingPunct="1">
              <a:spcAft>
                <a:spcPts val="0"/>
              </a:spcAft>
              <a:buClr>
                <a:schemeClr val="accent3"/>
              </a:buClr>
              <a:buFont typeface="Wingdings 2" pitchFamily="18" charset="2"/>
              <a:buNone/>
              <a:defRPr/>
            </a:pPr>
            <a:r>
              <a:rPr lang="en-US" dirty="0" smtClean="0">
                <a:latin typeface="+mj-lt"/>
              </a:rPr>
              <a:t>2.   Meal &amp; Rest Periods</a:t>
            </a:r>
          </a:p>
          <a:p>
            <a:pPr marL="274320" indent="-274320" eaLnBrk="1" fontAlgn="auto" hangingPunct="1">
              <a:spcAft>
                <a:spcPts val="0"/>
              </a:spcAft>
              <a:buClr>
                <a:schemeClr val="accent3"/>
              </a:buClr>
              <a:buFont typeface="Wingdings 2" pitchFamily="18" charset="2"/>
              <a:buNone/>
              <a:defRPr/>
            </a:pPr>
            <a:r>
              <a:rPr lang="en-US" dirty="0" smtClean="0">
                <a:latin typeface="+mj-lt"/>
              </a:rPr>
              <a:t>3.   Unreimbursed Expenses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dirty="0" smtClean="0">
                <a:latin typeface="+mj-lt"/>
              </a:rPr>
              <a:t>Administrative Exemption:</a:t>
            </a:r>
          </a:p>
          <a:p>
            <a:pPr lvl="1" eaLnBrk="1" hangingPunct="1">
              <a:defRPr/>
            </a:pPr>
            <a:r>
              <a:rPr lang="en-US" dirty="0" smtClean="0">
                <a:latin typeface="+mj-lt"/>
              </a:rPr>
              <a:t>Salary Test:</a:t>
            </a:r>
          </a:p>
          <a:p>
            <a:pPr lvl="2" eaLnBrk="1" hangingPunct="1">
              <a:defRPr/>
            </a:pPr>
            <a:r>
              <a:rPr lang="en-US" dirty="0" smtClean="0">
                <a:latin typeface="+mj-lt"/>
              </a:rPr>
              <a:t>Must earn salary minimum of $33,280.</a:t>
            </a:r>
          </a:p>
          <a:p>
            <a:pPr lvl="2" eaLnBrk="1" hangingPunct="1">
              <a:defRPr/>
            </a:pPr>
            <a:r>
              <a:rPr lang="en-US" dirty="0" smtClean="0">
                <a:latin typeface="+mj-lt"/>
              </a:rPr>
              <a:t>Employee is paid for QUALITY of work not QUANTITY of work.</a:t>
            </a:r>
          </a:p>
          <a:p>
            <a:pPr lvl="1" eaLnBrk="1" hangingPunct="1">
              <a:defRPr/>
            </a:pPr>
            <a:r>
              <a:rPr lang="en-US" dirty="0" smtClean="0">
                <a:latin typeface="+mj-lt"/>
              </a:rPr>
              <a:t>Duties Test:</a:t>
            </a:r>
          </a:p>
          <a:p>
            <a:pPr lvl="2" eaLnBrk="1" hangingPunct="1">
              <a:defRPr/>
            </a:pPr>
            <a:r>
              <a:rPr lang="en-US" dirty="0" smtClean="0">
                <a:latin typeface="+mj-lt"/>
              </a:rPr>
              <a:t>Provide direction on the operations of the enterprise – not the service or sale of goods.</a:t>
            </a:r>
          </a:p>
          <a:p>
            <a:pPr lvl="2" eaLnBrk="1" hangingPunct="1">
              <a:defRPr/>
            </a:pPr>
            <a:r>
              <a:rPr lang="en-US" dirty="0" smtClean="0">
                <a:latin typeface="+mj-lt"/>
              </a:rPr>
              <a:t>Exercise discretion and independent judgment.</a:t>
            </a:r>
          </a:p>
          <a:p>
            <a:pPr lvl="2" eaLnBrk="1" hangingPunct="1">
              <a:defRPr/>
            </a:pPr>
            <a:r>
              <a:rPr lang="en-US" dirty="0" smtClean="0">
                <a:latin typeface="+mj-lt"/>
              </a:rPr>
              <a:t>Must be engaged in these activities more than 50% of their time.</a:t>
            </a:r>
          </a:p>
          <a:p>
            <a:pPr lvl="1" eaLnBrk="1" hangingPunct="1">
              <a:defRPr/>
            </a:pP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sz="2400" dirty="0" smtClean="0">
                <a:latin typeface="+mj-lt"/>
              </a:rPr>
              <a:t>Professional Exemption:</a:t>
            </a:r>
          </a:p>
          <a:p>
            <a:pPr lvl="1" eaLnBrk="1" hangingPunct="1">
              <a:defRPr/>
            </a:pPr>
            <a:r>
              <a:rPr lang="en-US" sz="2400" dirty="0" smtClean="0">
                <a:latin typeface="+mj-lt"/>
              </a:rPr>
              <a:t>Salary Test:</a:t>
            </a:r>
          </a:p>
          <a:p>
            <a:pPr lvl="2" eaLnBrk="1" hangingPunct="1">
              <a:defRPr/>
            </a:pPr>
            <a:r>
              <a:rPr lang="en-US" dirty="0" smtClean="0">
                <a:latin typeface="+mj-lt"/>
              </a:rPr>
              <a:t>Must earn salary minimum of $33,280.</a:t>
            </a:r>
          </a:p>
          <a:p>
            <a:pPr lvl="2" eaLnBrk="1" hangingPunct="1">
              <a:defRPr/>
            </a:pPr>
            <a:r>
              <a:rPr lang="en-US" dirty="0" smtClean="0">
                <a:latin typeface="+mj-lt"/>
              </a:rPr>
              <a:t>Employee is paid for QUALITY of work not QUANTITY of work.</a:t>
            </a:r>
          </a:p>
          <a:p>
            <a:pPr lvl="1" eaLnBrk="1" hangingPunct="1">
              <a:defRPr/>
            </a:pPr>
            <a:r>
              <a:rPr lang="en-US" sz="2400" dirty="0" smtClean="0">
                <a:latin typeface="+mj-lt"/>
              </a:rPr>
              <a:t>Duties Test:</a:t>
            </a:r>
          </a:p>
          <a:p>
            <a:pPr lvl="2" eaLnBrk="1" hangingPunct="1">
              <a:defRPr/>
            </a:pPr>
            <a:r>
              <a:rPr lang="en-US" dirty="0" smtClean="0">
                <a:latin typeface="+mj-lt"/>
              </a:rPr>
              <a:t>Must be licensed in one of the enumerated professions recognized by the State of California.</a:t>
            </a:r>
          </a:p>
          <a:p>
            <a:pPr lvl="2" eaLnBrk="1" hangingPunct="1">
              <a:defRPr/>
            </a:pPr>
            <a:r>
              <a:rPr lang="en-US" dirty="0" smtClean="0">
                <a:latin typeface="+mj-lt"/>
              </a:rPr>
              <a:t>Exercise discretion and independent judgment.</a:t>
            </a:r>
          </a:p>
          <a:p>
            <a:pPr lvl="2" eaLnBrk="1" hangingPunct="1">
              <a:defRPr/>
            </a:pPr>
            <a:r>
              <a:rPr lang="en-US" dirty="0" smtClean="0">
                <a:latin typeface="+mj-lt"/>
              </a:rPr>
              <a:t>Must be engaged in these activities more than 50% of their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sz="2400" dirty="0" smtClean="0">
                <a:latin typeface="+mj-lt"/>
              </a:rPr>
              <a:t>Salesperson Exemption:</a:t>
            </a:r>
          </a:p>
          <a:p>
            <a:pPr lvl="1" eaLnBrk="1" hangingPunct="1">
              <a:defRPr/>
            </a:pPr>
            <a:r>
              <a:rPr lang="en-US" sz="2400" dirty="0" smtClean="0">
                <a:latin typeface="+mj-lt"/>
              </a:rPr>
              <a:t>Outside Sales:</a:t>
            </a:r>
          </a:p>
          <a:p>
            <a:pPr lvl="2" eaLnBrk="1" hangingPunct="1">
              <a:defRPr/>
            </a:pPr>
            <a:r>
              <a:rPr lang="en-US" dirty="0" smtClean="0">
                <a:latin typeface="+mj-lt"/>
              </a:rPr>
              <a:t>Employee is completely exempt from overtime.</a:t>
            </a:r>
          </a:p>
          <a:p>
            <a:pPr lvl="2" eaLnBrk="1" hangingPunct="1">
              <a:defRPr/>
            </a:pPr>
            <a:r>
              <a:rPr lang="en-US" dirty="0" smtClean="0">
                <a:latin typeface="+mj-lt"/>
              </a:rPr>
              <a:t>Employee is also exempt from meal and rest periods.</a:t>
            </a:r>
          </a:p>
          <a:p>
            <a:pPr lvl="2" eaLnBrk="1" hangingPunct="1">
              <a:defRPr/>
            </a:pPr>
            <a:r>
              <a:rPr lang="en-US" dirty="0" smtClean="0">
                <a:latin typeface="+mj-lt"/>
              </a:rPr>
              <a:t>Employee must spend more than one-half of their time outside of office.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sz="2400" dirty="0" smtClean="0">
                <a:latin typeface="+mj-lt"/>
              </a:rPr>
              <a:t>Salesperson Exemption:</a:t>
            </a:r>
          </a:p>
          <a:p>
            <a:pPr lvl="1" eaLnBrk="1" hangingPunct="1">
              <a:defRPr/>
            </a:pPr>
            <a:r>
              <a:rPr lang="en-US" sz="2400" dirty="0" smtClean="0">
                <a:latin typeface="+mj-lt"/>
              </a:rPr>
              <a:t>Inside Sales:</a:t>
            </a:r>
          </a:p>
          <a:p>
            <a:pPr lvl="2" eaLnBrk="1" hangingPunct="1">
              <a:defRPr/>
            </a:pPr>
            <a:r>
              <a:rPr lang="en-US" dirty="0" smtClean="0">
                <a:latin typeface="+mj-lt"/>
              </a:rPr>
              <a:t>Employee may be exempt from overtime.</a:t>
            </a:r>
          </a:p>
          <a:p>
            <a:pPr lvl="2" eaLnBrk="1" hangingPunct="1">
              <a:defRPr/>
            </a:pPr>
            <a:r>
              <a:rPr lang="en-US" dirty="0" smtClean="0">
                <a:latin typeface="+mj-lt"/>
              </a:rPr>
              <a:t>Must earn at least one and one-half times the minimum wage for all hours worked and more than half of that employee’s compensation represents commissions.</a:t>
            </a:r>
          </a:p>
          <a:p>
            <a:pPr lvl="2" eaLnBrk="1" hangingPunct="1">
              <a:defRPr/>
            </a:pPr>
            <a:r>
              <a:rPr lang="en-US" dirty="0" smtClean="0">
                <a:latin typeface="+mj-lt"/>
              </a:rPr>
              <a:t>Still subject to all other protections – meal and rest breaks.</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Employee Misclassification</a:t>
            </a:r>
          </a:p>
        </p:txBody>
      </p:sp>
      <p:sp>
        <p:nvSpPr>
          <p:cNvPr id="3" name="Content Placeholder 2"/>
          <p:cNvSpPr>
            <a:spLocks noGrp="1"/>
          </p:cNvSpPr>
          <p:nvPr>
            <p:ph idx="1"/>
          </p:nvPr>
        </p:nvSpPr>
        <p:spPr/>
        <p:txBody>
          <a:bodyPr/>
          <a:lstStyle/>
          <a:p>
            <a:pPr eaLnBrk="1" hangingPunct="1">
              <a:defRPr/>
            </a:pPr>
            <a:r>
              <a:rPr lang="en-US" sz="2400" dirty="0" smtClean="0">
                <a:latin typeface="+mj-lt"/>
              </a:rPr>
              <a:t>Special Rules for Out of State Employees:</a:t>
            </a:r>
          </a:p>
          <a:p>
            <a:pPr lvl="1" eaLnBrk="1" hangingPunct="1">
              <a:defRPr/>
            </a:pPr>
            <a:r>
              <a:rPr lang="en-US" sz="1800" u="sng" dirty="0" smtClean="0">
                <a:latin typeface="+mj-lt"/>
              </a:rPr>
              <a:t>Sullivan v. Oracle Corp.</a:t>
            </a:r>
            <a:r>
              <a:rPr lang="en-US" sz="1800" dirty="0" smtClean="0">
                <a:latin typeface="+mj-lt"/>
              </a:rPr>
              <a:t>:</a:t>
            </a:r>
          </a:p>
          <a:p>
            <a:pPr lvl="2" eaLnBrk="1" hangingPunct="1">
              <a:defRPr/>
            </a:pPr>
            <a:r>
              <a:rPr lang="en-US" sz="1800" dirty="0" smtClean="0">
                <a:latin typeface="+mj-lt"/>
              </a:rPr>
              <a:t>California Supreme Court is reviewing issue of whether non-exempt employee that is based outside of California but performs work in California is entitled to overtime pursuant to California law or the federal Fair Labor Standards Act which does not:</a:t>
            </a:r>
          </a:p>
          <a:p>
            <a:pPr lvl="3" eaLnBrk="1" hangingPunct="1">
              <a:defRPr/>
            </a:pPr>
            <a:r>
              <a:rPr lang="en-US" sz="1800" dirty="0" smtClean="0">
                <a:latin typeface="+mj-lt"/>
              </a:rPr>
              <a:t>Require premium unless the employee works more than 40 hours in a week</a:t>
            </a:r>
          </a:p>
          <a:p>
            <a:pPr lvl="3" eaLnBrk="1" hangingPunct="1">
              <a:defRPr/>
            </a:pPr>
            <a:r>
              <a:rPr lang="en-US" sz="1800" dirty="0" smtClean="0">
                <a:latin typeface="+mj-lt"/>
              </a:rPr>
              <a:t>Require meal or rest periods</a:t>
            </a:r>
          </a:p>
          <a:p>
            <a:pPr lvl="2" eaLnBrk="1" hangingPunct="1">
              <a:defRPr/>
            </a:pPr>
            <a:r>
              <a:rPr lang="en-US" sz="1800" dirty="0" smtClean="0">
                <a:latin typeface="+mj-lt"/>
              </a:rPr>
              <a:t>May also have an impact on “borderline” FLSA-exempt employees who would be classified as non-exempt employees in California.</a:t>
            </a:r>
            <a:endParaRPr lang="en-US" sz="1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Employee Timekeeping</a:t>
            </a:r>
          </a:p>
        </p:txBody>
      </p:sp>
      <p:sp>
        <p:nvSpPr>
          <p:cNvPr id="3" name="Content Placeholder 2"/>
          <p:cNvSpPr>
            <a:spLocks noGrp="1"/>
          </p:cNvSpPr>
          <p:nvPr>
            <p:ph idx="1"/>
          </p:nvPr>
        </p:nvSpPr>
        <p:spPr/>
        <p:txBody>
          <a:bodyPr/>
          <a:lstStyle/>
          <a:p>
            <a:pPr eaLnBrk="1" hangingPunct="1">
              <a:defRPr/>
            </a:pPr>
            <a:r>
              <a:rPr lang="en-US" sz="2400" dirty="0" smtClean="0">
                <a:latin typeface="+mj-lt"/>
              </a:rPr>
              <a:t>Off-The-Clock Work</a:t>
            </a:r>
          </a:p>
          <a:p>
            <a:pPr lvl="1" eaLnBrk="1" hangingPunct="1">
              <a:defRPr/>
            </a:pPr>
            <a:r>
              <a:rPr lang="en-US" sz="2400" dirty="0" smtClean="0">
                <a:latin typeface="+mj-lt"/>
              </a:rPr>
              <a:t>Employer’s obligation to record all time worked.</a:t>
            </a:r>
          </a:p>
          <a:p>
            <a:pPr lvl="1" eaLnBrk="1" hangingPunct="1">
              <a:defRPr/>
            </a:pPr>
            <a:r>
              <a:rPr lang="en-US" sz="2400" dirty="0" smtClean="0">
                <a:latin typeface="+mj-lt"/>
              </a:rPr>
              <a:t>Employee should be directed not to perform work that is not accounted for in the timecard.</a:t>
            </a:r>
          </a:p>
          <a:p>
            <a:pPr lvl="1" eaLnBrk="1" hangingPunct="1">
              <a:defRPr/>
            </a:pPr>
            <a:r>
              <a:rPr lang="en-US" sz="2400" dirty="0" smtClean="0">
                <a:latin typeface="+mj-lt"/>
              </a:rPr>
              <a:t>Employee should sign timecard, acknowledging true and accurate recordkeeping.</a:t>
            </a:r>
          </a:p>
          <a:p>
            <a:pPr lvl="1" eaLnBrk="1" hangingPunct="1">
              <a:defRPr/>
            </a:pPr>
            <a:r>
              <a:rPr lang="en-US" sz="2400" dirty="0" smtClean="0">
                <a:latin typeface="+mj-lt"/>
              </a:rPr>
              <a:t>Travel Time</a:t>
            </a:r>
          </a:p>
          <a:p>
            <a:pPr lvl="1" eaLnBrk="1" hangingPunct="1">
              <a:defRPr/>
            </a:pPr>
            <a:r>
              <a:rPr lang="en-US" sz="2400" dirty="0" smtClean="0">
                <a:latin typeface="+mj-lt"/>
              </a:rPr>
              <a:t>Training, meetings, lectures, conferences.</a:t>
            </a:r>
          </a:p>
          <a:p>
            <a:pPr lvl="1" eaLnBrk="1" hangingPunct="1">
              <a:defRPr/>
            </a:pPr>
            <a:r>
              <a:rPr lang="en-US" sz="2400" dirty="0" smtClean="0">
                <a:latin typeface="+mj-lt"/>
              </a:rPr>
              <a:t>NOTE:  Employee can have different rates for different type of work – such as travel time at minimum wage.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Left)">
                                      <p:cBhvr>
                                        <p:cTn id="19" dur="500"/>
                                        <p:tgtEl>
                                          <p:spTgt spid="3">
                                            <p:txEl>
                                              <p:pRg st="4" end="4"/>
                                            </p:txEl>
                                          </p:spTgt>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strips(downLeft)">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Employee Timekeeping</a:t>
            </a:r>
          </a:p>
        </p:txBody>
      </p:sp>
      <p:sp>
        <p:nvSpPr>
          <p:cNvPr id="3" name="Content Placeholder 2"/>
          <p:cNvSpPr>
            <a:spLocks noGrp="1"/>
          </p:cNvSpPr>
          <p:nvPr>
            <p:ph idx="1"/>
          </p:nvPr>
        </p:nvSpPr>
        <p:spPr/>
        <p:txBody>
          <a:bodyPr/>
          <a:lstStyle/>
          <a:p>
            <a:pPr eaLnBrk="1" hangingPunct="1">
              <a:defRPr/>
            </a:pPr>
            <a:r>
              <a:rPr lang="en-US" sz="2800" dirty="0" smtClean="0">
                <a:latin typeface="+mj-lt"/>
              </a:rPr>
              <a:t>Unauthorized Overtime</a:t>
            </a:r>
          </a:p>
          <a:p>
            <a:pPr lvl="1" eaLnBrk="1" hangingPunct="1">
              <a:defRPr/>
            </a:pPr>
            <a:r>
              <a:rPr lang="en-US" dirty="0" smtClean="0">
                <a:latin typeface="+mj-lt"/>
              </a:rPr>
              <a:t>Employees who work unauthorized overtime MUST be paid premium pay, but can be disciplined.</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Preliminary &amp; Postliminary</a:t>
            </a:r>
          </a:p>
        </p:txBody>
      </p:sp>
      <p:sp>
        <p:nvSpPr>
          <p:cNvPr id="3" name="Content Placeholder 2"/>
          <p:cNvSpPr>
            <a:spLocks noGrp="1"/>
          </p:cNvSpPr>
          <p:nvPr>
            <p:ph idx="1"/>
          </p:nvPr>
        </p:nvSpPr>
        <p:spPr/>
        <p:txBody>
          <a:bodyPr/>
          <a:lstStyle/>
          <a:p>
            <a:pPr eaLnBrk="1" hangingPunct="1">
              <a:buFont typeface="Wingdings" pitchFamily="2" charset="2"/>
              <a:buChar char="§"/>
              <a:defRPr/>
            </a:pPr>
            <a:r>
              <a:rPr lang="en-US" dirty="0" smtClean="0">
                <a:latin typeface="+mj-lt"/>
              </a:rPr>
              <a:t>Donning and doffing</a:t>
            </a:r>
          </a:p>
          <a:p>
            <a:pPr eaLnBrk="1" hangingPunct="1">
              <a:buFont typeface="Wingdings" pitchFamily="2" charset="2"/>
              <a:buChar char="§"/>
              <a:defRPr/>
            </a:pPr>
            <a:r>
              <a:rPr lang="en-US" dirty="0" smtClean="0">
                <a:latin typeface="+mj-lt"/>
              </a:rPr>
              <a:t>Preparing equipment</a:t>
            </a:r>
          </a:p>
          <a:p>
            <a:pPr eaLnBrk="1" hangingPunct="1">
              <a:buFont typeface="Wingdings" pitchFamily="2" charset="2"/>
              <a:buChar char="§"/>
              <a:defRPr/>
            </a:pPr>
            <a:r>
              <a:rPr lang="en-US" dirty="0" smtClean="0">
                <a:latin typeface="+mj-lt"/>
              </a:rPr>
              <a:t>Security screening</a:t>
            </a:r>
          </a:p>
          <a:p>
            <a:pP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Donning &amp; Doffing</a:t>
            </a:r>
          </a:p>
        </p:txBody>
      </p:sp>
      <p:sp>
        <p:nvSpPr>
          <p:cNvPr id="3" name="Content Placeholder 2"/>
          <p:cNvSpPr>
            <a:spLocks noGrp="1"/>
          </p:cNvSpPr>
          <p:nvPr>
            <p:ph idx="1"/>
          </p:nvPr>
        </p:nvSpPr>
        <p:spPr/>
        <p:txBody>
          <a:bodyPr/>
          <a:lstStyle/>
          <a:p>
            <a:pPr>
              <a:defRPr/>
            </a:pPr>
            <a:r>
              <a:rPr lang="en-US" sz="2400" dirty="0" smtClean="0">
                <a:latin typeface="+mj-lt"/>
              </a:rPr>
              <a:t>Conflicting authority as to whether donning/doffing “protected gear” is a principal activity.</a:t>
            </a:r>
          </a:p>
          <a:p>
            <a:pPr eaLnBrk="1" hangingPunct="1">
              <a:lnSpc>
                <a:spcPct val="80000"/>
              </a:lnSpc>
              <a:defRPr/>
            </a:pPr>
            <a:r>
              <a:rPr lang="en-US" sz="2400" dirty="0" smtClean="0">
                <a:latin typeface="+mj-lt"/>
              </a:rPr>
              <a:t>DOL--if the employer requires donning and doffing of protective gear at the employer’s premises then it is a principal activity.</a:t>
            </a:r>
          </a:p>
          <a:p>
            <a:pPr eaLnBrk="1" hangingPunct="1">
              <a:lnSpc>
                <a:spcPct val="80000"/>
              </a:lnSpc>
              <a:defRPr/>
            </a:pPr>
            <a:r>
              <a:rPr lang="en-US" sz="2400" dirty="0" smtClean="0">
                <a:latin typeface="+mj-lt"/>
              </a:rPr>
              <a:t> …whether required gear is ‘unique’ or ‘non-unique’ is irrelevant to the principal activity analysis.  </a:t>
            </a:r>
          </a:p>
          <a:p>
            <a:pPr>
              <a:defRPr/>
            </a:pPr>
            <a:endParaRPr lang="en-US" sz="2400" dirty="0" smtClean="0">
              <a:latin typeface="+mj-lt"/>
            </a:endParaRPr>
          </a:p>
          <a:p>
            <a:pP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Donning &amp; Doffing</a:t>
            </a:r>
          </a:p>
        </p:txBody>
      </p:sp>
      <p:sp>
        <p:nvSpPr>
          <p:cNvPr id="3" name="Content Placeholder 2"/>
          <p:cNvSpPr>
            <a:spLocks noGrp="1"/>
          </p:cNvSpPr>
          <p:nvPr>
            <p:ph idx="1"/>
          </p:nvPr>
        </p:nvSpPr>
        <p:spPr/>
        <p:txBody>
          <a:bodyPr/>
          <a:lstStyle/>
          <a:p>
            <a:pPr>
              <a:defRPr/>
            </a:pPr>
            <a:r>
              <a:rPr lang="en-US" sz="2000" u="sng" dirty="0" smtClean="0">
                <a:latin typeface="+mj-lt"/>
              </a:rPr>
              <a:t>Ninth Circuit</a:t>
            </a:r>
            <a:r>
              <a:rPr lang="en-US" sz="2000" dirty="0" smtClean="0">
                <a:latin typeface="+mj-lt"/>
              </a:rPr>
              <a:t>:  “This ‘integral and indispensable’ conclusion extends to donning, doffing and cleaning of non-unique gear (e.g., hardhats) and unique gear (e.g., Kevlar gloves) alike.”</a:t>
            </a:r>
          </a:p>
          <a:p>
            <a:pPr>
              <a:defRPr/>
            </a:pPr>
            <a:r>
              <a:rPr lang="en-US" sz="2000" u="sng" dirty="0" smtClean="0">
                <a:latin typeface="+mj-lt"/>
              </a:rPr>
              <a:t>Tenth Circuit</a:t>
            </a:r>
            <a:r>
              <a:rPr lang="en-US" sz="2000" dirty="0" smtClean="0">
                <a:latin typeface="+mj-lt"/>
              </a:rPr>
              <a:t>: donning and doffing safety glasses, earplugs, hard hat, and safety shoes, “although essential to the job, and required by the employer,” were non-compensable pre- and </a:t>
            </a:r>
            <a:r>
              <a:rPr lang="en-US" sz="2000" dirty="0" err="1" smtClean="0">
                <a:latin typeface="+mj-lt"/>
              </a:rPr>
              <a:t>postliminary</a:t>
            </a:r>
            <a:r>
              <a:rPr lang="en-US" sz="2000" dirty="0" smtClean="0">
                <a:latin typeface="+mj-lt"/>
              </a:rPr>
              <a:t> activities. </a:t>
            </a:r>
          </a:p>
          <a:p>
            <a:pPr>
              <a:defRPr/>
            </a:pPr>
            <a:r>
              <a:rPr lang="en-US" sz="2000" u="sng" dirty="0" smtClean="0">
                <a:latin typeface="+mj-lt"/>
              </a:rPr>
              <a:t>Second Circuit</a:t>
            </a:r>
            <a:r>
              <a:rPr lang="en-US" sz="2000" dirty="0" smtClean="0">
                <a:latin typeface="+mj-lt"/>
              </a:rPr>
              <a:t>: “[t]he donning and doffing of generic protective gear is not rendered integral by being required by the employer or by government regulations…nuclear power plant employees need not be paid for time spent donning and doffing a helmet, safety glasses, and safety boots before and after their work shifts.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200" smtClean="0"/>
              <a:t>TOP THREE WAGE AND HOUR CLAIMS YOU SHOULD EXPECT TO BE SUED FOR AND HOW TO AVOID LITIGATION</a:t>
            </a:r>
          </a:p>
        </p:txBody>
      </p:sp>
      <p:sp>
        <p:nvSpPr>
          <p:cNvPr id="11267" name="Rectangle 3"/>
          <p:cNvSpPr>
            <a:spLocks noGrp="1" noChangeArrowheads="1"/>
          </p:cNvSpPr>
          <p:nvPr>
            <p:ph idx="1"/>
          </p:nvPr>
        </p:nvSpPr>
        <p:spPr/>
        <p:txBody>
          <a:bodyPr>
            <a:normAutofit fontScale="85000" lnSpcReduction="20000"/>
          </a:bodyPr>
          <a:lstStyle/>
          <a:p>
            <a:pPr marL="274320" indent="-274320" eaLnBrk="1" fontAlgn="auto" hangingPunct="1">
              <a:lnSpc>
                <a:spcPct val="90000"/>
              </a:lnSpc>
              <a:spcAft>
                <a:spcPts val="0"/>
              </a:spcAft>
              <a:buClr>
                <a:schemeClr val="accent3"/>
              </a:buClr>
              <a:buFont typeface="Wingdings 2"/>
              <a:buChar char=""/>
              <a:defRPr/>
            </a:pPr>
            <a:r>
              <a:rPr lang="en-US" sz="2800" dirty="0" smtClean="0">
                <a:latin typeface="+mj-lt"/>
              </a:rPr>
              <a:t>Topics to be covered</a:t>
            </a:r>
          </a:p>
          <a:p>
            <a:pPr marL="640080" lvl="1" indent="-246888" eaLnBrk="1" fontAlgn="auto" hangingPunct="1">
              <a:lnSpc>
                <a:spcPct val="90000"/>
              </a:lnSpc>
              <a:spcAft>
                <a:spcPts val="0"/>
              </a:spcAft>
              <a:buFont typeface="Wingdings 2"/>
              <a:buChar char=""/>
              <a:defRPr/>
            </a:pPr>
            <a:r>
              <a:rPr lang="en-US" dirty="0" smtClean="0">
                <a:latin typeface="+mj-lt"/>
              </a:rPr>
              <a:t>Wage &amp; Hour Class Actions</a:t>
            </a:r>
          </a:p>
          <a:p>
            <a:pPr lvl="2" indent="-246888" eaLnBrk="1" fontAlgn="auto" hangingPunct="1">
              <a:lnSpc>
                <a:spcPct val="90000"/>
              </a:lnSpc>
              <a:spcAft>
                <a:spcPts val="0"/>
              </a:spcAft>
              <a:buFont typeface="Wingdings 2"/>
              <a:buChar char=""/>
              <a:defRPr/>
            </a:pPr>
            <a:r>
              <a:rPr lang="en-US" dirty="0" smtClean="0">
                <a:latin typeface="+mj-lt"/>
              </a:rPr>
              <a:t>Reasons class actions for wage and hour claims are increasing</a:t>
            </a:r>
          </a:p>
          <a:p>
            <a:pPr lvl="2" indent="-246888" eaLnBrk="1" fontAlgn="auto" hangingPunct="1">
              <a:lnSpc>
                <a:spcPct val="90000"/>
              </a:lnSpc>
              <a:spcAft>
                <a:spcPts val="0"/>
              </a:spcAft>
              <a:buFont typeface="Wingdings 2"/>
              <a:buChar char=""/>
              <a:defRPr/>
            </a:pPr>
            <a:r>
              <a:rPr lang="en-US" dirty="0" smtClean="0">
                <a:latin typeface="+mj-lt"/>
              </a:rPr>
              <a:t>Significant decisions</a:t>
            </a:r>
          </a:p>
          <a:p>
            <a:pPr lvl="2" indent="-246888" eaLnBrk="1" fontAlgn="auto" hangingPunct="1">
              <a:lnSpc>
                <a:spcPct val="90000"/>
              </a:lnSpc>
              <a:spcAft>
                <a:spcPts val="0"/>
              </a:spcAft>
              <a:buFont typeface="Wingdings 2"/>
              <a:buChar char=""/>
              <a:defRPr/>
            </a:pPr>
            <a:r>
              <a:rPr lang="en-US" dirty="0" smtClean="0">
                <a:latin typeface="+mj-lt"/>
              </a:rPr>
              <a:t>Unique issues for wage and hour claims</a:t>
            </a:r>
          </a:p>
          <a:p>
            <a:pPr lvl="2" indent="-246888" eaLnBrk="1" fontAlgn="auto" hangingPunct="1">
              <a:lnSpc>
                <a:spcPct val="90000"/>
              </a:lnSpc>
              <a:spcAft>
                <a:spcPts val="0"/>
              </a:spcAft>
              <a:buFont typeface="Wingdings 2"/>
              <a:buChar char=""/>
              <a:defRPr/>
            </a:pPr>
            <a:r>
              <a:rPr lang="en-US" dirty="0" smtClean="0">
                <a:latin typeface="+mj-lt"/>
              </a:rPr>
              <a:t>Preventative advice and strategic litigation issues</a:t>
            </a:r>
          </a:p>
          <a:p>
            <a:pPr lvl="1" indent="-246888" eaLnBrk="1" fontAlgn="auto" hangingPunct="1">
              <a:lnSpc>
                <a:spcPct val="90000"/>
              </a:lnSpc>
              <a:spcAft>
                <a:spcPts val="0"/>
              </a:spcAft>
              <a:buFont typeface="Wingdings 2"/>
              <a:buChar char=""/>
              <a:defRPr/>
            </a:pPr>
            <a:r>
              <a:rPr lang="en-US" dirty="0" smtClean="0">
                <a:latin typeface="+mj-lt"/>
              </a:rPr>
              <a:t>Misclassification</a:t>
            </a:r>
          </a:p>
          <a:p>
            <a:pPr lvl="2" indent="-246888" eaLnBrk="1" fontAlgn="auto" hangingPunct="1">
              <a:lnSpc>
                <a:spcPct val="90000"/>
              </a:lnSpc>
              <a:spcAft>
                <a:spcPts val="0"/>
              </a:spcAft>
              <a:buFont typeface="Wingdings 2"/>
              <a:buChar char=""/>
              <a:defRPr/>
            </a:pPr>
            <a:r>
              <a:rPr lang="en-US" dirty="0" smtClean="0">
                <a:latin typeface="+mj-lt"/>
              </a:rPr>
              <a:t>Standard Exemptions</a:t>
            </a:r>
          </a:p>
          <a:p>
            <a:pPr lvl="1" indent="-246888" eaLnBrk="1" fontAlgn="auto" hangingPunct="1">
              <a:lnSpc>
                <a:spcPct val="90000"/>
              </a:lnSpc>
              <a:spcAft>
                <a:spcPts val="0"/>
              </a:spcAft>
              <a:buFont typeface="Wingdings 2"/>
              <a:buChar char=""/>
              <a:defRPr/>
            </a:pPr>
            <a:r>
              <a:rPr lang="en-US" dirty="0" smtClean="0">
                <a:latin typeface="+mj-lt"/>
              </a:rPr>
              <a:t>Off the Clock Work</a:t>
            </a:r>
          </a:p>
          <a:p>
            <a:pPr lvl="2" indent="-246888" eaLnBrk="1" fontAlgn="auto" hangingPunct="1">
              <a:lnSpc>
                <a:spcPct val="90000"/>
              </a:lnSpc>
              <a:spcAft>
                <a:spcPts val="0"/>
              </a:spcAft>
              <a:buFont typeface="Wingdings 2"/>
              <a:buChar char=""/>
              <a:defRPr/>
            </a:pPr>
            <a:r>
              <a:rPr lang="en-US" dirty="0" smtClean="0">
                <a:latin typeface="+mj-lt"/>
              </a:rPr>
              <a:t>Donning &amp; Donning</a:t>
            </a:r>
          </a:p>
          <a:p>
            <a:pPr lvl="2" indent="-246888" eaLnBrk="1" fontAlgn="auto" hangingPunct="1">
              <a:lnSpc>
                <a:spcPct val="90000"/>
              </a:lnSpc>
              <a:spcAft>
                <a:spcPts val="0"/>
              </a:spcAft>
              <a:buFont typeface="Wingdings 2"/>
              <a:buChar char=""/>
              <a:defRPr/>
            </a:pPr>
            <a:r>
              <a:rPr lang="en-US" dirty="0" smtClean="0">
                <a:latin typeface="+mj-lt"/>
              </a:rPr>
              <a:t>Preliminary &amp; </a:t>
            </a:r>
            <a:r>
              <a:rPr lang="en-US" dirty="0" err="1" smtClean="0">
                <a:latin typeface="+mj-lt"/>
              </a:rPr>
              <a:t>Postliminary</a:t>
            </a:r>
            <a:endParaRPr lang="en-US" dirty="0" smtClean="0">
              <a:latin typeface="+mj-lt"/>
            </a:endParaRPr>
          </a:p>
          <a:p>
            <a:pPr lvl="2" indent="-246888" eaLnBrk="1" fontAlgn="auto" hangingPunct="1">
              <a:lnSpc>
                <a:spcPct val="90000"/>
              </a:lnSpc>
              <a:spcAft>
                <a:spcPts val="0"/>
              </a:spcAft>
              <a:buFont typeface="Wingdings 2"/>
              <a:buChar char=""/>
              <a:defRPr/>
            </a:pPr>
            <a:r>
              <a:rPr lang="en-US" dirty="0" smtClean="0">
                <a:latin typeface="+mj-lt"/>
              </a:rPr>
              <a:t>Automatic deductions</a:t>
            </a:r>
          </a:p>
          <a:p>
            <a:pPr lvl="1" indent="-246888" eaLnBrk="1" fontAlgn="auto" hangingPunct="1">
              <a:lnSpc>
                <a:spcPct val="90000"/>
              </a:lnSpc>
              <a:spcAft>
                <a:spcPts val="0"/>
              </a:spcAft>
              <a:buFont typeface="Wingdings 2"/>
              <a:buChar char=""/>
              <a:defRPr/>
            </a:pPr>
            <a:r>
              <a:rPr lang="en-US" dirty="0" smtClean="0">
                <a:latin typeface="+mj-lt"/>
              </a:rPr>
              <a:t>Meal &amp; Rest Periods</a:t>
            </a:r>
          </a:p>
          <a:p>
            <a:pPr lvl="1" indent="-246888" eaLnBrk="1" fontAlgn="auto" hangingPunct="1">
              <a:lnSpc>
                <a:spcPct val="90000"/>
              </a:lnSpc>
              <a:spcAft>
                <a:spcPts val="0"/>
              </a:spcAft>
              <a:buFont typeface="Wingdings 2"/>
              <a:buChar char=""/>
              <a:defRPr/>
            </a:pPr>
            <a:r>
              <a:rPr lang="en-US" dirty="0" smtClean="0">
                <a:latin typeface="+mj-lt"/>
              </a:rPr>
              <a:t>Unreimbursed Expenses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Left)">
                                      <p:cBhvr>
                                        <p:cTn id="7" dur="500"/>
                                        <p:tgtEl>
                                          <p:spTgt spid="1126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strips(downLeft)">
                                      <p:cBhvr>
                                        <p:cTn id="10" dur="500"/>
                                        <p:tgtEl>
                                          <p:spTgt spid="11267">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strips(downLeft)">
                                      <p:cBhvr>
                                        <p:cTn id="13" dur="500"/>
                                        <p:tgtEl>
                                          <p:spTgt spid="11267">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267">
                                            <p:txEl>
                                              <p:pRg st="3" end="3"/>
                                            </p:txEl>
                                          </p:spTgt>
                                        </p:tgtEl>
                                        <p:attrNameLst>
                                          <p:attrName>style.visibility</p:attrName>
                                        </p:attrNameLst>
                                      </p:cBhvr>
                                      <p:to>
                                        <p:strVal val="visible"/>
                                      </p:to>
                                    </p:set>
                                    <p:animEffect transition="in" filter="strips(downLeft)">
                                      <p:cBhvr>
                                        <p:cTn id="16" dur="500"/>
                                        <p:tgtEl>
                                          <p:spTgt spid="11267">
                                            <p:txEl>
                                              <p:pRg st="3" end="3"/>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Effect transition="in" filter="strips(downLeft)">
                                      <p:cBhvr>
                                        <p:cTn id="19" dur="500"/>
                                        <p:tgtEl>
                                          <p:spTgt spid="11267">
                                            <p:txEl>
                                              <p:pRg st="4" end="4"/>
                                            </p:txEl>
                                          </p:spTgt>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1267">
                                            <p:txEl>
                                              <p:pRg st="5" end="5"/>
                                            </p:txEl>
                                          </p:spTgt>
                                        </p:tgtEl>
                                        <p:attrNameLst>
                                          <p:attrName>style.visibility</p:attrName>
                                        </p:attrNameLst>
                                      </p:cBhvr>
                                      <p:to>
                                        <p:strVal val="visible"/>
                                      </p:to>
                                    </p:set>
                                    <p:animEffect transition="in" filter="strips(downLeft)">
                                      <p:cBhvr>
                                        <p:cTn id="22" dur="500"/>
                                        <p:tgtEl>
                                          <p:spTgt spid="11267">
                                            <p:txEl>
                                              <p:pRg st="5" end="5"/>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animEffect transition="in" filter="strips(downLeft)">
                                      <p:cBhvr>
                                        <p:cTn id="25" dur="500"/>
                                        <p:tgtEl>
                                          <p:spTgt spid="11267">
                                            <p:txEl>
                                              <p:pRg st="6" end="6"/>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11267">
                                            <p:txEl>
                                              <p:pRg st="7" end="7"/>
                                            </p:txEl>
                                          </p:spTgt>
                                        </p:tgtEl>
                                        <p:attrNameLst>
                                          <p:attrName>style.visibility</p:attrName>
                                        </p:attrNameLst>
                                      </p:cBhvr>
                                      <p:to>
                                        <p:strVal val="visible"/>
                                      </p:to>
                                    </p:set>
                                    <p:animEffect transition="in" filter="strips(downLeft)">
                                      <p:cBhvr>
                                        <p:cTn id="28" dur="500"/>
                                        <p:tgtEl>
                                          <p:spTgt spid="11267">
                                            <p:txEl>
                                              <p:pRg st="7" end="7"/>
                                            </p:tx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animEffect transition="in" filter="strips(downLeft)">
                                      <p:cBhvr>
                                        <p:cTn id="31" dur="500"/>
                                        <p:tgtEl>
                                          <p:spTgt spid="11267">
                                            <p:txEl>
                                              <p:pRg st="8" end="8"/>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1267">
                                            <p:txEl>
                                              <p:pRg st="9" end="9"/>
                                            </p:txEl>
                                          </p:spTgt>
                                        </p:tgtEl>
                                        <p:attrNameLst>
                                          <p:attrName>style.visibility</p:attrName>
                                        </p:attrNameLst>
                                      </p:cBhvr>
                                      <p:to>
                                        <p:strVal val="visible"/>
                                      </p:to>
                                    </p:set>
                                    <p:animEffect transition="in" filter="strips(downLeft)">
                                      <p:cBhvr>
                                        <p:cTn id="34" dur="500"/>
                                        <p:tgtEl>
                                          <p:spTgt spid="11267">
                                            <p:txEl>
                                              <p:pRg st="9" end="9"/>
                                            </p:txEl>
                                          </p:spTgt>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1267">
                                            <p:txEl>
                                              <p:pRg st="10" end="10"/>
                                            </p:txEl>
                                          </p:spTgt>
                                        </p:tgtEl>
                                        <p:attrNameLst>
                                          <p:attrName>style.visibility</p:attrName>
                                        </p:attrNameLst>
                                      </p:cBhvr>
                                      <p:to>
                                        <p:strVal val="visible"/>
                                      </p:to>
                                    </p:set>
                                    <p:animEffect transition="in" filter="strips(downLeft)">
                                      <p:cBhvr>
                                        <p:cTn id="37" dur="500"/>
                                        <p:tgtEl>
                                          <p:spTgt spid="11267">
                                            <p:txEl>
                                              <p:pRg st="10" end="10"/>
                                            </p:txEl>
                                          </p:spTgt>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1267">
                                            <p:txEl>
                                              <p:pRg st="11" end="11"/>
                                            </p:txEl>
                                          </p:spTgt>
                                        </p:tgtEl>
                                        <p:attrNameLst>
                                          <p:attrName>style.visibility</p:attrName>
                                        </p:attrNameLst>
                                      </p:cBhvr>
                                      <p:to>
                                        <p:strVal val="visible"/>
                                      </p:to>
                                    </p:set>
                                    <p:animEffect transition="in" filter="strips(downLeft)">
                                      <p:cBhvr>
                                        <p:cTn id="40" dur="500"/>
                                        <p:tgtEl>
                                          <p:spTgt spid="11267">
                                            <p:txEl>
                                              <p:pRg st="11" end="11"/>
                                            </p:txEl>
                                          </p:spTgt>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1267">
                                            <p:txEl>
                                              <p:pRg st="12" end="12"/>
                                            </p:txEl>
                                          </p:spTgt>
                                        </p:tgtEl>
                                        <p:attrNameLst>
                                          <p:attrName>style.visibility</p:attrName>
                                        </p:attrNameLst>
                                      </p:cBhvr>
                                      <p:to>
                                        <p:strVal val="visible"/>
                                      </p:to>
                                    </p:set>
                                    <p:animEffect transition="in" filter="strips(downLeft)">
                                      <p:cBhvr>
                                        <p:cTn id="43" dur="500"/>
                                        <p:tgtEl>
                                          <p:spTgt spid="11267">
                                            <p:txEl>
                                              <p:pRg st="12" end="12"/>
                                            </p:txEl>
                                          </p:spTgt>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11267">
                                            <p:txEl>
                                              <p:pRg st="13" end="13"/>
                                            </p:txEl>
                                          </p:spTgt>
                                        </p:tgtEl>
                                        <p:attrNameLst>
                                          <p:attrName>style.visibility</p:attrName>
                                        </p:attrNameLst>
                                      </p:cBhvr>
                                      <p:to>
                                        <p:strVal val="visible"/>
                                      </p:to>
                                    </p:set>
                                    <p:animEffect transition="in" filter="strips(downLeft)">
                                      <p:cBhvr>
                                        <p:cTn id="46" dur="500"/>
                                        <p:tgtEl>
                                          <p:spTgt spid="1126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Preparing Equipment</a:t>
            </a:r>
          </a:p>
        </p:txBody>
      </p:sp>
      <p:sp>
        <p:nvSpPr>
          <p:cNvPr id="3" name="Content Placeholder 2"/>
          <p:cNvSpPr>
            <a:spLocks noGrp="1"/>
          </p:cNvSpPr>
          <p:nvPr>
            <p:ph idx="1"/>
          </p:nvPr>
        </p:nvSpPr>
        <p:spPr/>
        <p:txBody>
          <a:bodyPr/>
          <a:lstStyle/>
          <a:p>
            <a:pPr>
              <a:defRPr/>
            </a:pPr>
            <a:r>
              <a:rPr lang="en-US" sz="2400" dirty="0" smtClean="0">
                <a:latin typeface="+mj-lt"/>
              </a:rPr>
              <a:t>Truck drivers entitled to compensation for such pre-trip activities as loading their trucks and conducting a pre-trip inspection of their vehicles.</a:t>
            </a:r>
          </a:p>
          <a:p>
            <a:pPr>
              <a:defRPr/>
            </a:pPr>
            <a:r>
              <a:rPr lang="en-US" sz="2400" dirty="0" smtClean="0">
                <a:latin typeface="+mj-lt"/>
              </a:rPr>
              <a:t>Employees who use service vehicles may also be entitled to compensation for time spent loading and unloading the vehicle, fueling, and cleaning the vehicle where such tasks are necessary part of the job.</a:t>
            </a:r>
          </a:p>
          <a:p>
            <a:pPr>
              <a:defRPr/>
            </a:pPr>
            <a:r>
              <a:rPr lang="en-US" sz="2400" dirty="0" smtClean="0">
                <a:latin typeface="+mj-lt"/>
              </a:rPr>
              <a:t>Note – New 9</a:t>
            </a:r>
            <a:r>
              <a:rPr lang="en-US" sz="2400" baseline="30000" dirty="0" smtClean="0">
                <a:latin typeface="+mj-lt"/>
              </a:rPr>
              <a:t>th</a:t>
            </a:r>
            <a:r>
              <a:rPr lang="en-US" sz="2400" dirty="0" smtClean="0">
                <a:latin typeface="+mj-lt"/>
              </a:rPr>
              <a:t> Circuit decision in </a:t>
            </a:r>
            <a:r>
              <a:rPr lang="en-US" sz="2400" dirty="0" err="1" smtClean="0">
                <a:latin typeface="+mj-lt"/>
              </a:rPr>
              <a:t>Rutti</a:t>
            </a:r>
            <a:r>
              <a:rPr lang="en-US" sz="2400" dirty="0" smtClean="0">
                <a:latin typeface="+mj-lt"/>
              </a:rPr>
              <a:t> v. </a:t>
            </a:r>
            <a:r>
              <a:rPr lang="en-US" sz="2400" dirty="0" err="1" smtClean="0">
                <a:latin typeface="+mj-lt"/>
              </a:rPr>
              <a:t>Lojack</a:t>
            </a:r>
            <a:r>
              <a:rPr lang="en-US" sz="2400" dirty="0" smtClean="0">
                <a:latin typeface="+mj-lt"/>
              </a:rPr>
              <a:t> concerns at-home preparation and use of company vehicles.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Security Screening</a:t>
            </a:r>
          </a:p>
        </p:txBody>
      </p:sp>
      <p:sp>
        <p:nvSpPr>
          <p:cNvPr id="3" name="Content Placeholder 2"/>
          <p:cNvSpPr>
            <a:spLocks noGrp="1"/>
          </p:cNvSpPr>
          <p:nvPr>
            <p:ph idx="1"/>
          </p:nvPr>
        </p:nvSpPr>
        <p:spPr/>
        <p:txBody>
          <a:bodyPr/>
          <a:lstStyle/>
          <a:p>
            <a:pPr>
              <a:defRPr/>
            </a:pPr>
            <a:r>
              <a:rPr lang="en-US" sz="2400" dirty="0" smtClean="0">
                <a:latin typeface="+mj-lt"/>
              </a:rPr>
              <a:t>Security screening activities may be necessary or “indispensable,” BUT they are not necessarily “integral” to the principal work and thus not compensable. </a:t>
            </a:r>
          </a:p>
          <a:p>
            <a:pPr>
              <a:defRPr/>
            </a:pPr>
            <a:r>
              <a:rPr lang="en-US" sz="2400" dirty="0" smtClean="0">
                <a:latin typeface="+mj-lt"/>
              </a:rPr>
              <a:t>Construction workers need not be paid for time spent passing through airport security because such a security regime was required by law and did not benefit the employer.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Automatic Deductions</a:t>
            </a:r>
          </a:p>
        </p:txBody>
      </p:sp>
      <p:sp>
        <p:nvSpPr>
          <p:cNvPr id="3" name="Content Placeholder 2"/>
          <p:cNvSpPr>
            <a:spLocks noGrp="1"/>
          </p:cNvSpPr>
          <p:nvPr>
            <p:ph idx="1"/>
          </p:nvPr>
        </p:nvSpPr>
        <p:spPr/>
        <p:txBody>
          <a:bodyPr/>
          <a:lstStyle/>
          <a:p>
            <a:pPr>
              <a:defRPr/>
            </a:pPr>
            <a:r>
              <a:rPr lang="en-US" sz="2400" dirty="0" smtClean="0">
                <a:latin typeface="+mj-lt"/>
              </a:rPr>
              <a:t>If the employee only clocks in at the start of the shift and clocks out at the end, the employer may be liable for unpaid wages if deduction was made by employer for break but break was never taken, or taken in the full amount.</a:t>
            </a:r>
          </a:p>
          <a:p>
            <a:pPr>
              <a:defRPr/>
            </a:pPr>
            <a:r>
              <a:rPr lang="en-US" sz="2400" dirty="0" smtClean="0">
                <a:latin typeface="+mj-lt"/>
              </a:rPr>
              <a:t>Some employers automatically deduct from employees’ wages an amount for a non-compensable break or meal period.</a:t>
            </a:r>
          </a:p>
          <a:p>
            <a:pPr>
              <a:defRPr/>
            </a:pPr>
            <a:r>
              <a:rPr lang="en-US" sz="2400" dirty="0" smtClean="0">
                <a:latin typeface="+mj-lt"/>
              </a:rPr>
              <a:t>California law and the FLSA requires that employees be compensated for all time worked.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t>Employee Breaks</a:t>
            </a:r>
          </a:p>
        </p:txBody>
      </p:sp>
      <p:sp>
        <p:nvSpPr>
          <p:cNvPr id="3" name="Content Placeholder 2"/>
          <p:cNvSpPr>
            <a:spLocks noGrp="1"/>
          </p:cNvSpPr>
          <p:nvPr>
            <p:ph idx="1"/>
          </p:nvPr>
        </p:nvSpPr>
        <p:spPr/>
        <p:txBody>
          <a:bodyPr/>
          <a:lstStyle/>
          <a:p>
            <a:pPr eaLnBrk="1" hangingPunct="1">
              <a:defRPr/>
            </a:pPr>
            <a:r>
              <a:rPr lang="en-US" sz="2400" dirty="0" smtClean="0">
                <a:latin typeface="+mj-lt"/>
              </a:rPr>
              <a:t>Meal Periods:</a:t>
            </a:r>
          </a:p>
          <a:p>
            <a:pPr lvl="1" eaLnBrk="1" hangingPunct="1">
              <a:defRPr/>
            </a:pPr>
            <a:r>
              <a:rPr lang="en-US" sz="2400" dirty="0" smtClean="0">
                <a:latin typeface="+mj-lt"/>
              </a:rPr>
              <a:t>Employee must receive 30-minute, duty-free meal period if they work more than 5 hours in a workday.</a:t>
            </a:r>
          </a:p>
          <a:p>
            <a:pPr lvl="1" eaLnBrk="1" hangingPunct="1">
              <a:defRPr/>
            </a:pPr>
            <a:r>
              <a:rPr lang="en-US" sz="2400" dirty="0" smtClean="0">
                <a:latin typeface="+mj-lt"/>
              </a:rPr>
              <a:t>Period may be waived by mutual consent if the employee works 6 hours or less.</a:t>
            </a:r>
          </a:p>
          <a:p>
            <a:pPr lvl="1" eaLnBrk="1" hangingPunct="1">
              <a:defRPr/>
            </a:pPr>
            <a:r>
              <a:rPr lang="en-US" sz="2400" dirty="0" smtClean="0">
                <a:latin typeface="+mj-lt"/>
              </a:rPr>
              <a:t>Absent exigent circumstances, period can not be waived if employee works more than 6 hours.</a:t>
            </a:r>
          </a:p>
          <a:p>
            <a:pPr lvl="1" eaLnBrk="1" hangingPunct="1">
              <a:defRPr/>
            </a:pPr>
            <a:r>
              <a:rPr lang="en-US" sz="2400" dirty="0" smtClean="0">
                <a:latin typeface="+mj-lt"/>
              </a:rPr>
              <a:t>Employer should permit and authorize employee to take meal period.</a:t>
            </a:r>
          </a:p>
          <a:p>
            <a:pPr lvl="1" eaLnBrk="1" hangingPunct="1">
              <a:defRPr/>
            </a:pPr>
            <a:r>
              <a:rPr lang="en-US" sz="2400" dirty="0" smtClean="0">
                <a:latin typeface="+mj-lt"/>
              </a:rPr>
              <a:t>Meal period starting and stopping times should be documented.</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Employee Breaks</a:t>
            </a:r>
          </a:p>
        </p:txBody>
      </p:sp>
      <p:sp>
        <p:nvSpPr>
          <p:cNvPr id="3" name="Content Placeholder 2"/>
          <p:cNvSpPr>
            <a:spLocks noGrp="1"/>
          </p:cNvSpPr>
          <p:nvPr>
            <p:ph idx="1"/>
          </p:nvPr>
        </p:nvSpPr>
        <p:spPr/>
        <p:txBody>
          <a:bodyPr/>
          <a:lstStyle/>
          <a:p>
            <a:pPr eaLnBrk="1" hangingPunct="1">
              <a:defRPr/>
            </a:pPr>
            <a:r>
              <a:rPr lang="en-US" sz="2400" dirty="0" smtClean="0">
                <a:latin typeface="+mj-lt"/>
              </a:rPr>
              <a:t>Meal Periods:</a:t>
            </a:r>
          </a:p>
          <a:p>
            <a:pPr lvl="1" eaLnBrk="1" hangingPunct="1">
              <a:defRPr/>
            </a:pPr>
            <a:r>
              <a:rPr lang="en-US" sz="2000" dirty="0" smtClean="0">
                <a:latin typeface="+mj-lt"/>
              </a:rPr>
              <a:t>Employee who works 5 hours or less is not required to have a meal period.</a:t>
            </a:r>
          </a:p>
          <a:p>
            <a:pPr lvl="1" eaLnBrk="1" hangingPunct="1">
              <a:defRPr/>
            </a:pPr>
            <a:r>
              <a:rPr lang="en-US" sz="2000" dirty="0" smtClean="0">
                <a:latin typeface="+mj-lt"/>
              </a:rPr>
              <a:t>Until the California Supreme Court decides the </a:t>
            </a:r>
            <a:r>
              <a:rPr lang="en-US" sz="2000" i="1" u="sng" dirty="0" smtClean="0">
                <a:latin typeface="+mj-lt"/>
              </a:rPr>
              <a:t>Brinker Restaurants</a:t>
            </a:r>
            <a:r>
              <a:rPr lang="en-US" sz="2000" dirty="0" smtClean="0">
                <a:latin typeface="+mj-lt"/>
              </a:rPr>
              <a:t> decision, the requisite meal period should not be taken at a time when the employee will work more than 5 hours after returning from the first meal period without taking a second meal period.</a:t>
            </a:r>
          </a:p>
          <a:p>
            <a:pPr lvl="1" eaLnBrk="1" hangingPunct="1">
              <a:defRPr/>
            </a:pPr>
            <a:r>
              <a:rPr lang="en-US" sz="2000" dirty="0" smtClean="0">
                <a:latin typeface="+mj-lt"/>
              </a:rPr>
              <a:t>A second meal period is required if an employee works more than 10 hours.</a:t>
            </a:r>
          </a:p>
          <a:p>
            <a:pPr lvl="1" eaLnBrk="1" hangingPunct="1">
              <a:defRPr/>
            </a:pPr>
            <a:r>
              <a:rPr lang="en-US" sz="2000" dirty="0" smtClean="0">
                <a:latin typeface="+mj-lt"/>
              </a:rPr>
              <a:t>If more than 10, but less than 12, second meal period can be waived by written agreement if the first meal period was taken.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Left)">
                                      <p:cBhvr>
                                        <p:cTn id="20" dur="500"/>
                                        <p:tgtEl>
                                          <p:spTgt spid="3">
                                            <p:txEl>
                                              <p:pRg st="3" end="3"/>
                                            </p:txEl>
                                          </p:spTgt>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Employee Breaks</a:t>
            </a:r>
          </a:p>
        </p:txBody>
      </p:sp>
      <p:sp>
        <p:nvSpPr>
          <p:cNvPr id="3" name="Content Placeholder 2"/>
          <p:cNvSpPr>
            <a:spLocks noGrp="1"/>
          </p:cNvSpPr>
          <p:nvPr>
            <p:ph idx="1"/>
          </p:nvPr>
        </p:nvSpPr>
        <p:spPr/>
        <p:txBody>
          <a:bodyPr/>
          <a:lstStyle/>
          <a:p>
            <a:pPr eaLnBrk="1" hangingPunct="1">
              <a:defRPr/>
            </a:pPr>
            <a:r>
              <a:rPr lang="en-US" dirty="0" smtClean="0">
                <a:latin typeface="+mj-lt"/>
              </a:rPr>
              <a:t>Rest Periods:</a:t>
            </a:r>
          </a:p>
          <a:p>
            <a:pPr lvl="1" eaLnBrk="1" hangingPunct="1">
              <a:defRPr/>
            </a:pPr>
            <a:r>
              <a:rPr lang="en-US" dirty="0" smtClean="0">
                <a:latin typeface="+mj-lt"/>
              </a:rPr>
              <a:t>Employee must receive 10-minute, duty-free rest period for every 4 hours of work, or major fraction thereof.</a:t>
            </a:r>
          </a:p>
          <a:p>
            <a:pPr lvl="1" eaLnBrk="1" hangingPunct="1">
              <a:defRPr/>
            </a:pPr>
            <a:r>
              <a:rPr lang="en-US" dirty="0" smtClean="0">
                <a:latin typeface="+mj-lt"/>
              </a:rPr>
              <a:t>Employer should permit and authorize employee to take rest period.</a:t>
            </a:r>
          </a:p>
          <a:p>
            <a:pPr lvl="1" eaLnBrk="1" hangingPunct="1">
              <a:defRPr/>
            </a:pPr>
            <a:r>
              <a:rPr lang="en-US" dirty="0" smtClean="0">
                <a:latin typeface="+mj-lt"/>
              </a:rPr>
              <a:t>Rest periods and meal period cannot be pooled.</a:t>
            </a:r>
          </a:p>
          <a:p>
            <a:pPr lvl="1" eaLnBrk="1" hangingPunct="1">
              <a:defRPr/>
            </a:pPr>
            <a:r>
              <a:rPr lang="en-US" dirty="0" smtClean="0">
                <a:latin typeface="+mj-lt"/>
              </a:rPr>
              <a:t>Rest period starting and stopping times do not have to be documented.</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Employee Expenses</a:t>
            </a:r>
          </a:p>
        </p:txBody>
      </p:sp>
      <p:sp>
        <p:nvSpPr>
          <p:cNvPr id="3" name="Content Placeholder 2"/>
          <p:cNvSpPr>
            <a:spLocks noGrp="1"/>
          </p:cNvSpPr>
          <p:nvPr>
            <p:ph idx="1"/>
          </p:nvPr>
        </p:nvSpPr>
        <p:spPr/>
        <p:txBody>
          <a:bodyPr/>
          <a:lstStyle/>
          <a:p>
            <a:pPr eaLnBrk="1" hangingPunct="1">
              <a:defRPr/>
            </a:pPr>
            <a:r>
              <a:rPr lang="en-US" dirty="0" smtClean="0">
                <a:latin typeface="+mj-lt"/>
              </a:rPr>
              <a:t>Labor Code Section 2802:</a:t>
            </a:r>
          </a:p>
          <a:p>
            <a:pPr lvl="1" eaLnBrk="1" hangingPunct="1">
              <a:defRPr/>
            </a:pPr>
            <a:r>
              <a:rPr lang="en-US" dirty="0" smtClean="0">
                <a:latin typeface="+mj-lt"/>
              </a:rPr>
              <a:t>Provides that all expenses necessarily incurred by the employee in discharge of their duties to the employer must be reimbursed.  </a:t>
            </a:r>
          </a:p>
          <a:p>
            <a:pPr lvl="2" eaLnBrk="1" hangingPunct="1">
              <a:defRPr/>
            </a:pPr>
            <a:r>
              <a:rPr lang="en-US" dirty="0" smtClean="0">
                <a:latin typeface="+mj-lt"/>
              </a:rPr>
              <a:t>Use of Personal Automobile – Reimburse IRS rate.</a:t>
            </a:r>
          </a:p>
          <a:p>
            <a:pPr lvl="2" eaLnBrk="1" hangingPunct="1">
              <a:defRPr/>
            </a:pPr>
            <a:r>
              <a:rPr lang="en-US" dirty="0" smtClean="0">
                <a:latin typeface="+mj-lt"/>
              </a:rPr>
              <a:t>Cell phone.</a:t>
            </a:r>
          </a:p>
          <a:p>
            <a:pPr lvl="2" eaLnBrk="1" hangingPunct="1">
              <a:defRPr/>
            </a:pPr>
            <a:r>
              <a:rPr lang="en-US" dirty="0" smtClean="0">
                <a:latin typeface="+mj-lt"/>
              </a:rPr>
              <a:t>Personal computer or office equipment.</a:t>
            </a:r>
          </a:p>
          <a:p>
            <a:pPr lvl="2" eaLnBrk="1" hangingPunct="1">
              <a:defRPr/>
            </a:pPr>
            <a:r>
              <a:rPr lang="en-US" dirty="0" smtClean="0">
                <a:latin typeface="+mj-lt"/>
              </a:rPr>
              <a:t>Uniforms.</a:t>
            </a:r>
          </a:p>
          <a:p>
            <a:pPr lvl="2" eaLnBrk="1" hangingPunct="1">
              <a:defRPr/>
            </a:pPr>
            <a:r>
              <a:rPr lang="en-US" dirty="0" smtClean="0">
                <a:latin typeface="+mj-lt"/>
              </a:rPr>
              <a:t>Meals and Entertainment.</a:t>
            </a:r>
          </a:p>
          <a:p>
            <a:pPr lvl="2" eaLnBrk="1" hangingPunct="1">
              <a:defRPr/>
            </a:pPr>
            <a:r>
              <a:rPr lang="en-US" dirty="0" smtClean="0">
                <a:latin typeface="+mj-lt"/>
              </a:rPr>
              <a:t>Liability.</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trips(downLeft)">
                                      <p:cBhvr>
                                        <p:cTn id="27" dur="500"/>
                                        <p:tgtEl>
                                          <p:spTgt spid="3">
                                            <p:txEl>
                                              <p:pRg st="6" end="6"/>
                                            </p:txEl>
                                          </p:spTgt>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trips(down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Preventative Solutions</a:t>
            </a:r>
          </a:p>
        </p:txBody>
      </p:sp>
      <p:sp>
        <p:nvSpPr>
          <p:cNvPr id="17411"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sz="2400" dirty="0" smtClean="0">
                <a:latin typeface="+mj-lt"/>
              </a:rPr>
              <a:t>Conduct internal audit to determine areas of potential exposure</a:t>
            </a:r>
          </a:p>
          <a:p>
            <a:pPr marL="640080" lvl="1" indent="-246888" eaLnBrk="1" fontAlgn="auto" hangingPunct="1">
              <a:spcAft>
                <a:spcPts val="0"/>
              </a:spcAft>
              <a:buFont typeface="Wingdings 2"/>
              <a:buChar char=""/>
              <a:defRPr/>
            </a:pPr>
            <a:r>
              <a:rPr lang="en-US" dirty="0" smtClean="0">
                <a:latin typeface="+mj-lt"/>
              </a:rPr>
              <a:t>Review job descriptions/classifications</a:t>
            </a:r>
          </a:p>
          <a:p>
            <a:pPr marL="640080" lvl="1" indent="-246888" eaLnBrk="1" fontAlgn="auto" hangingPunct="1">
              <a:spcAft>
                <a:spcPts val="0"/>
              </a:spcAft>
              <a:buFont typeface="Wingdings 2"/>
              <a:buChar char=""/>
              <a:defRPr/>
            </a:pPr>
            <a:r>
              <a:rPr lang="en-US" dirty="0" smtClean="0">
                <a:latin typeface="+mj-lt"/>
              </a:rPr>
              <a:t>Follow record keeping requirements</a:t>
            </a:r>
          </a:p>
          <a:p>
            <a:pPr marL="640080" lvl="1" indent="-246888" eaLnBrk="1" fontAlgn="auto" hangingPunct="1">
              <a:spcAft>
                <a:spcPts val="0"/>
              </a:spcAft>
              <a:buFont typeface="Wingdings 2"/>
              <a:buChar char=""/>
              <a:defRPr/>
            </a:pPr>
            <a:r>
              <a:rPr lang="en-US" dirty="0" smtClean="0">
                <a:latin typeface="+mj-lt"/>
              </a:rPr>
              <a:t>Review payroll practices</a:t>
            </a:r>
          </a:p>
          <a:p>
            <a:pPr marL="274320" indent="-274320" eaLnBrk="1" fontAlgn="auto" hangingPunct="1">
              <a:spcAft>
                <a:spcPts val="0"/>
              </a:spcAft>
              <a:buClr>
                <a:schemeClr val="accent3"/>
              </a:buClr>
              <a:buFont typeface="Wingdings 2"/>
              <a:buChar char=""/>
              <a:defRPr/>
            </a:pPr>
            <a:r>
              <a:rPr lang="en-US" sz="2400" dirty="0" smtClean="0">
                <a:latin typeface="+mj-lt"/>
              </a:rPr>
              <a:t>Prepare &amp; Regularly Review Employee Handbook</a:t>
            </a:r>
          </a:p>
          <a:p>
            <a:pPr marL="274320" indent="-274320" eaLnBrk="1" fontAlgn="auto" hangingPunct="1">
              <a:spcAft>
                <a:spcPts val="0"/>
              </a:spcAft>
              <a:buClr>
                <a:schemeClr val="accent3"/>
              </a:buClr>
              <a:buFont typeface="Wingdings 2"/>
              <a:buChar char=""/>
              <a:defRPr/>
            </a:pPr>
            <a:r>
              <a:rPr lang="en-US" sz="2400" dirty="0" smtClean="0">
                <a:latin typeface="+mj-lt"/>
              </a:rPr>
              <a:t>Review and understand applicable wage orders</a:t>
            </a:r>
          </a:p>
          <a:p>
            <a:pPr marL="274320" indent="-274320" eaLnBrk="1" fontAlgn="auto" hangingPunct="1">
              <a:spcAft>
                <a:spcPts val="0"/>
              </a:spcAft>
              <a:buClr>
                <a:schemeClr val="accent3"/>
              </a:buClr>
              <a:buFont typeface="Wingdings 2"/>
              <a:buChar char=""/>
              <a:defRPr/>
            </a:pPr>
            <a:r>
              <a:rPr lang="en-US" sz="2400" dirty="0" smtClean="0">
                <a:latin typeface="+mj-lt"/>
              </a:rPr>
              <a:t>Train HR personnel</a:t>
            </a:r>
          </a:p>
          <a:p>
            <a:pPr marL="274320" indent="-274320" eaLnBrk="1" fontAlgn="auto" hangingPunct="1">
              <a:spcAft>
                <a:spcPts val="0"/>
              </a:spcAft>
              <a:buClr>
                <a:schemeClr val="accent3"/>
              </a:buClr>
              <a:buFont typeface="Wingdings 2"/>
              <a:buChar char=""/>
              <a:defRPr/>
            </a:pPr>
            <a:r>
              <a:rPr lang="en-US" sz="2400" dirty="0" smtClean="0">
                <a:latin typeface="+mj-lt"/>
              </a:rPr>
              <a:t>Enforce meal/rest period policies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Left)">
                                      <p:cBhvr>
                                        <p:cTn id="7" dur="500"/>
                                        <p:tgtEl>
                                          <p:spTgt spid="17411">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strips(downLeft)">
                                      <p:cBhvr>
                                        <p:cTn id="10" dur="500"/>
                                        <p:tgtEl>
                                          <p:spTgt spid="17411">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strips(downLeft)">
                                      <p:cBhvr>
                                        <p:cTn id="13" dur="500"/>
                                        <p:tgtEl>
                                          <p:spTgt spid="17411">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Effect transition="in" filter="strips(downLeft)">
                                      <p:cBhvr>
                                        <p:cTn id="16" dur="500"/>
                                        <p:tgtEl>
                                          <p:spTgt spid="174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strips(downLeft)">
                                      <p:cBhvr>
                                        <p:cTn id="21" dur="500"/>
                                        <p:tgtEl>
                                          <p:spTgt spid="1741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strips(downLeft)">
                                      <p:cBhvr>
                                        <p:cTn id="26" dur="500"/>
                                        <p:tgtEl>
                                          <p:spTgt spid="1741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Effect transition="in" filter="strips(downLeft)">
                                      <p:cBhvr>
                                        <p:cTn id="31" dur="500"/>
                                        <p:tgtEl>
                                          <p:spTgt spid="17411">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7411">
                                            <p:txEl>
                                              <p:pRg st="7" end="7"/>
                                            </p:txEl>
                                          </p:spTgt>
                                        </p:tgtEl>
                                        <p:attrNameLst>
                                          <p:attrName>style.visibility</p:attrName>
                                        </p:attrNameLst>
                                      </p:cBhvr>
                                      <p:to>
                                        <p:strVal val="visible"/>
                                      </p:to>
                                    </p:set>
                                    <p:animEffect transition="in" filter="strips(downLeft)">
                                      <p:cBhvr>
                                        <p:cTn id="36"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Preventative Solutions</a:t>
            </a:r>
          </a:p>
        </p:txBody>
      </p:sp>
      <p:sp>
        <p:nvSpPr>
          <p:cNvPr id="18435" name="Rectangle 3"/>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Develop timekeeping procedures</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Develop reimbursement policies</a:t>
            </a:r>
          </a:p>
          <a:p>
            <a:pPr marL="640080" lvl="1" indent="-246888" eaLnBrk="1" fontAlgn="auto" hangingPunct="1">
              <a:lnSpc>
                <a:spcPct val="90000"/>
              </a:lnSpc>
              <a:spcAft>
                <a:spcPts val="0"/>
              </a:spcAft>
              <a:buFont typeface="Wingdings 2"/>
              <a:buChar char=""/>
              <a:defRPr/>
            </a:pPr>
            <a:r>
              <a:rPr lang="en-US" dirty="0" smtClean="0">
                <a:latin typeface="+mj-lt"/>
              </a:rPr>
              <a:t>Uniforms</a:t>
            </a:r>
          </a:p>
          <a:p>
            <a:pPr marL="640080" lvl="1" indent="-246888" eaLnBrk="1" fontAlgn="auto" hangingPunct="1">
              <a:lnSpc>
                <a:spcPct val="90000"/>
              </a:lnSpc>
              <a:spcAft>
                <a:spcPts val="0"/>
              </a:spcAft>
              <a:buFont typeface="Wingdings 2"/>
              <a:buChar char=""/>
              <a:defRPr/>
            </a:pPr>
            <a:r>
              <a:rPr lang="en-US" dirty="0" smtClean="0">
                <a:latin typeface="+mj-lt"/>
              </a:rPr>
              <a:t>Mileage</a:t>
            </a:r>
          </a:p>
          <a:p>
            <a:pPr marL="640080" lvl="1" indent="-246888" eaLnBrk="1" fontAlgn="auto" hangingPunct="1">
              <a:lnSpc>
                <a:spcPct val="90000"/>
              </a:lnSpc>
              <a:spcAft>
                <a:spcPts val="0"/>
              </a:spcAft>
              <a:buFont typeface="Wingdings 2"/>
              <a:buChar char=""/>
              <a:defRPr/>
            </a:pPr>
            <a:r>
              <a:rPr lang="en-US" dirty="0" smtClean="0">
                <a:latin typeface="+mj-lt"/>
              </a:rPr>
              <a:t>Tools &amp; Equipment</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Consider varying evaluations, job descriptions, standards, rules and procedures by location or individuals</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Communicate legal requirements to employees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Left)">
                                      <p:cBhvr>
                                        <p:cTn id="12" dur="500"/>
                                        <p:tgtEl>
                                          <p:spTgt spid="18435">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strips(downLeft)">
                                      <p:cBhvr>
                                        <p:cTn id="15" dur="500"/>
                                        <p:tgtEl>
                                          <p:spTgt spid="18435">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strips(downLeft)">
                                      <p:cBhvr>
                                        <p:cTn id="18" dur="500"/>
                                        <p:tgtEl>
                                          <p:spTgt spid="18435">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strips(downLeft)">
                                      <p:cBhvr>
                                        <p:cTn id="21" dur="500"/>
                                        <p:tgtEl>
                                          <p:spTgt spid="1843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8435">
                                            <p:txEl>
                                              <p:pRg st="5" end="5"/>
                                            </p:txEl>
                                          </p:spTgt>
                                        </p:tgtEl>
                                        <p:attrNameLst>
                                          <p:attrName>style.visibility</p:attrName>
                                        </p:attrNameLst>
                                      </p:cBhvr>
                                      <p:to>
                                        <p:strVal val="visible"/>
                                      </p:to>
                                    </p:set>
                                    <p:animEffect transition="in" filter="strips(downLeft)">
                                      <p:cBhvr>
                                        <p:cTn id="26" dur="500"/>
                                        <p:tgtEl>
                                          <p:spTgt spid="1843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Effect transition="in" filter="strips(downLeft)">
                                      <p:cBhvr>
                                        <p:cTn id="31"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Use of Experts</a:t>
            </a:r>
          </a:p>
        </p:txBody>
      </p:sp>
      <p:sp>
        <p:nvSpPr>
          <p:cNvPr id="34819" name="Rectangle 3"/>
          <p:cNvSpPr>
            <a:spLocks noGrp="1" noChangeArrowheads="1"/>
          </p:cNvSpPr>
          <p:nvPr>
            <p:ph idx="1"/>
          </p:nvPr>
        </p:nvSpPr>
        <p:spPr/>
        <p:txBody>
          <a:bodyPr/>
          <a:lstStyle/>
          <a:p>
            <a:pPr eaLnBrk="1" hangingPunct="1">
              <a:defRPr/>
            </a:pPr>
            <a:r>
              <a:rPr lang="en-US" sz="2400" dirty="0" smtClean="0">
                <a:latin typeface="+mj-lt"/>
              </a:rPr>
              <a:t>Several types of professionals can assist in the avoidance or defense of these claims:</a:t>
            </a:r>
          </a:p>
          <a:p>
            <a:pPr lvl="1" eaLnBrk="1" hangingPunct="1">
              <a:defRPr/>
            </a:pPr>
            <a:r>
              <a:rPr lang="en-US" dirty="0" smtClean="0">
                <a:latin typeface="+mj-lt"/>
              </a:rPr>
              <a:t>Current management personnel</a:t>
            </a:r>
          </a:p>
          <a:p>
            <a:pPr lvl="1" eaLnBrk="1" hangingPunct="1">
              <a:defRPr/>
            </a:pPr>
            <a:r>
              <a:rPr lang="en-US" dirty="0" smtClean="0">
                <a:latin typeface="+mj-lt"/>
              </a:rPr>
              <a:t>Timekeeping and Payroll companies</a:t>
            </a:r>
          </a:p>
          <a:p>
            <a:pPr lvl="1" eaLnBrk="1" hangingPunct="1">
              <a:defRPr/>
            </a:pPr>
            <a:r>
              <a:rPr lang="en-US" dirty="0" smtClean="0">
                <a:latin typeface="+mj-lt"/>
              </a:rPr>
              <a:t>Legal counsel</a:t>
            </a:r>
          </a:p>
          <a:p>
            <a:pPr lvl="1" eaLnBrk="1" hangingPunct="1">
              <a:defRPr/>
            </a:pPr>
            <a:r>
              <a:rPr lang="en-US" dirty="0" smtClean="0">
                <a:latin typeface="+mj-lt"/>
              </a:rPr>
              <a:t>Financial advisors</a:t>
            </a:r>
          </a:p>
          <a:p>
            <a:pPr lvl="1" eaLnBrk="1" hangingPunct="1">
              <a:defRPr/>
            </a:pPr>
            <a:r>
              <a:rPr lang="en-US" dirty="0" smtClean="0">
                <a:latin typeface="+mj-lt"/>
              </a:rPr>
              <a:t>CPAs/Accountants</a:t>
            </a:r>
          </a:p>
          <a:p>
            <a:pPr lvl="1" eaLnBrk="1" hangingPunct="1">
              <a:defRPr/>
            </a:pPr>
            <a:r>
              <a:rPr lang="en-US" dirty="0" smtClean="0">
                <a:latin typeface="+mj-lt"/>
              </a:rPr>
              <a:t>Other labor consultants or experts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t>Explosion of Wage &amp; Hour Class Actions</a:t>
            </a:r>
          </a:p>
        </p:txBody>
      </p:sp>
      <p:sp>
        <p:nvSpPr>
          <p:cNvPr id="12291"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latin typeface="+mj-lt"/>
              </a:rPr>
              <a:t>Reasons for Increase:</a:t>
            </a:r>
          </a:p>
          <a:p>
            <a:pPr marL="640080" lvl="1" indent="-246888" eaLnBrk="1" fontAlgn="auto" hangingPunct="1">
              <a:spcAft>
                <a:spcPts val="0"/>
              </a:spcAft>
              <a:buFont typeface="Wingdings 2"/>
              <a:buChar char=""/>
              <a:defRPr/>
            </a:pPr>
            <a:r>
              <a:rPr lang="en-US" dirty="0" smtClean="0">
                <a:latin typeface="+mj-lt"/>
              </a:rPr>
              <a:t>Eight-Hour-Day Restoration and</a:t>
            </a:r>
          </a:p>
          <a:p>
            <a:pPr marL="640080" lvl="1" indent="-246888" eaLnBrk="1" fontAlgn="auto" hangingPunct="1">
              <a:spcAft>
                <a:spcPts val="0"/>
              </a:spcAft>
              <a:buFont typeface="Wingdings 2" pitchFamily="18" charset="2"/>
              <a:buNone/>
              <a:defRPr/>
            </a:pPr>
            <a:r>
              <a:rPr lang="en-US" dirty="0" smtClean="0">
                <a:latin typeface="+mj-lt"/>
              </a:rPr>
              <a:t>		Workplace Flexibility Act of 1999</a:t>
            </a:r>
          </a:p>
          <a:p>
            <a:pPr marL="640080" lvl="1" indent="-246888" eaLnBrk="1" fontAlgn="auto" hangingPunct="1">
              <a:spcAft>
                <a:spcPts val="0"/>
              </a:spcAft>
              <a:buFont typeface="Wingdings 2"/>
              <a:buChar char=""/>
              <a:defRPr/>
            </a:pPr>
            <a:r>
              <a:rPr lang="en-US" dirty="0" smtClean="0">
                <a:latin typeface="+mj-lt"/>
              </a:rPr>
              <a:t>Private Attorney General Act of 2004</a:t>
            </a:r>
          </a:p>
          <a:p>
            <a:pPr marL="640080" lvl="1" indent="-246888" eaLnBrk="1" fontAlgn="auto" hangingPunct="1">
              <a:spcAft>
                <a:spcPts val="0"/>
              </a:spcAft>
              <a:buFont typeface="Wingdings 2"/>
              <a:buChar char=""/>
              <a:defRPr/>
            </a:pPr>
            <a:r>
              <a:rPr lang="en-US" dirty="0" smtClean="0">
                <a:latin typeface="+mj-lt"/>
              </a:rPr>
              <a:t>Class Action Fairness Act of 2005</a:t>
            </a:r>
          </a:p>
          <a:p>
            <a:pPr marL="640080" lvl="1" indent="-246888" eaLnBrk="1" fontAlgn="auto" hangingPunct="1">
              <a:spcAft>
                <a:spcPts val="0"/>
              </a:spcAft>
              <a:buFont typeface="Wingdings 2"/>
              <a:buChar char=""/>
              <a:defRPr/>
            </a:pPr>
            <a:r>
              <a:rPr lang="en-US" dirty="0" smtClean="0">
                <a:latin typeface="+mj-lt"/>
              </a:rPr>
              <a:t>Revised FLSA Regulations</a:t>
            </a:r>
          </a:p>
          <a:p>
            <a:pPr marL="640080" lvl="1" indent="-246888" eaLnBrk="1" fontAlgn="auto" hangingPunct="1">
              <a:spcAft>
                <a:spcPts val="0"/>
              </a:spcAft>
              <a:buFont typeface="Wingdings 2"/>
              <a:buChar char=""/>
              <a:defRPr/>
            </a:pPr>
            <a:r>
              <a:rPr lang="en-US" dirty="0" smtClean="0">
                <a:latin typeface="+mj-lt"/>
              </a:rPr>
              <a:t>Key Court Decisions</a:t>
            </a:r>
          </a:p>
          <a:p>
            <a:pPr marL="640080" lvl="1" indent="-246888" eaLnBrk="1" fontAlgn="auto" hangingPunct="1">
              <a:spcAft>
                <a:spcPts val="0"/>
              </a:spcAft>
              <a:buFont typeface="Wingdings 2"/>
              <a:buChar char=""/>
              <a:defRPr/>
            </a:pPr>
            <a:r>
              <a:rPr lang="en-US" dirty="0" smtClean="0">
                <a:latin typeface="+mj-lt"/>
              </a:rPr>
              <a:t>Attractive Court Verdicts/Settlements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Lef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Left)">
                                      <p:cBhvr>
                                        <p:cTn id="12" dur="500"/>
                                        <p:tgtEl>
                                          <p:spTgt spid="12291">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strips(downLeft)">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strips(downLeft)">
                                      <p:cBhvr>
                                        <p:cTn id="20" dur="500"/>
                                        <p:tgtEl>
                                          <p:spTgt spid="122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Effect transition="in" filter="strips(downLeft)">
                                      <p:cBhvr>
                                        <p:cTn id="25" dur="500"/>
                                        <p:tgtEl>
                                          <p:spTgt spid="1229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strips(downLeft)">
                                      <p:cBhvr>
                                        <p:cTn id="30" dur="500"/>
                                        <p:tgtEl>
                                          <p:spTgt spid="1229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12291">
                                            <p:txEl>
                                              <p:pRg st="6" end="6"/>
                                            </p:txEl>
                                          </p:spTgt>
                                        </p:tgtEl>
                                        <p:attrNameLst>
                                          <p:attrName>style.visibility</p:attrName>
                                        </p:attrNameLst>
                                      </p:cBhvr>
                                      <p:to>
                                        <p:strVal val="visible"/>
                                      </p:to>
                                    </p:set>
                                    <p:animEffect transition="in" filter="strips(downLeft)">
                                      <p:cBhvr>
                                        <p:cTn id="35" dur="500"/>
                                        <p:tgtEl>
                                          <p:spTgt spid="1229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2291">
                                            <p:txEl>
                                              <p:pRg st="7" end="7"/>
                                            </p:txEl>
                                          </p:spTgt>
                                        </p:tgtEl>
                                        <p:attrNameLst>
                                          <p:attrName>style.visibility</p:attrName>
                                        </p:attrNameLst>
                                      </p:cBhvr>
                                      <p:to>
                                        <p:strVal val="visible"/>
                                      </p:to>
                                    </p:set>
                                    <p:animEffect transition="in" filter="strips(downLeft)">
                                      <p:cBhvr>
                                        <p:cTn id="40"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Use of Experts</a:t>
            </a:r>
          </a:p>
        </p:txBody>
      </p:sp>
      <p:sp>
        <p:nvSpPr>
          <p:cNvPr id="35843" name="Rectangle 3"/>
          <p:cNvSpPr>
            <a:spLocks noGrp="1" noChangeArrowheads="1"/>
          </p:cNvSpPr>
          <p:nvPr>
            <p:ph idx="1"/>
          </p:nvPr>
        </p:nvSpPr>
        <p:spPr/>
        <p:txBody>
          <a:bodyPr/>
          <a:lstStyle/>
          <a:p>
            <a:pPr eaLnBrk="1" hangingPunct="1">
              <a:lnSpc>
                <a:spcPct val="90000"/>
              </a:lnSpc>
              <a:defRPr/>
            </a:pPr>
            <a:r>
              <a:rPr lang="en-US" sz="2400" dirty="0" smtClean="0">
                <a:latin typeface="+mj-lt"/>
              </a:rPr>
              <a:t>Current Personnel</a:t>
            </a:r>
          </a:p>
          <a:p>
            <a:pPr lvl="1" eaLnBrk="1" hangingPunct="1">
              <a:lnSpc>
                <a:spcPct val="90000"/>
              </a:lnSpc>
              <a:defRPr/>
            </a:pPr>
            <a:r>
              <a:rPr lang="en-US" dirty="0" smtClean="0">
                <a:latin typeface="+mj-lt"/>
              </a:rPr>
              <a:t>Management level employees have unique knowledge concerning the application of company policies to day-to-day operations.</a:t>
            </a:r>
          </a:p>
          <a:p>
            <a:pPr lvl="1" eaLnBrk="1" hangingPunct="1">
              <a:lnSpc>
                <a:spcPct val="90000"/>
              </a:lnSpc>
              <a:defRPr/>
            </a:pPr>
            <a:r>
              <a:rPr lang="en-US" dirty="0" smtClean="0">
                <a:latin typeface="+mj-lt"/>
              </a:rPr>
              <a:t>Supervisory employees are aware of the existence of information relevant to the claims.</a:t>
            </a:r>
          </a:p>
          <a:p>
            <a:pPr lvl="1" eaLnBrk="1" hangingPunct="1">
              <a:lnSpc>
                <a:spcPct val="90000"/>
              </a:lnSpc>
              <a:defRPr/>
            </a:pPr>
            <a:r>
              <a:rPr lang="en-US" dirty="0" smtClean="0">
                <a:latin typeface="+mj-lt"/>
              </a:rPr>
              <a:t>Employees may have unique knowledge to impeach claimants.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Left)">
                                      <p:cBhvr>
                                        <p:cTn id="7" dur="500"/>
                                        <p:tgtEl>
                                          <p:spTgt spid="3584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strips(downLeft)">
                                      <p:cBhvr>
                                        <p:cTn id="10" dur="500"/>
                                        <p:tgtEl>
                                          <p:spTgt spid="358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animEffect transition="in" filter="strips(downLeft)">
                                      <p:cBhvr>
                                        <p:cTn id="15" dur="500"/>
                                        <p:tgtEl>
                                          <p:spTgt spid="3584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35843">
                                            <p:txEl>
                                              <p:pRg st="3" end="3"/>
                                            </p:txEl>
                                          </p:spTgt>
                                        </p:tgtEl>
                                        <p:attrNameLst>
                                          <p:attrName>style.visibility</p:attrName>
                                        </p:attrNameLst>
                                      </p:cBhvr>
                                      <p:to>
                                        <p:strVal val="visible"/>
                                      </p:to>
                                    </p:set>
                                    <p:animEffect transition="in" filter="strips(downLeft)">
                                      <p:cBhvr>
                                        <p:cTn id="20"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Use of Experts</a:t>
            </a:r>
          </a:p>
        </p:txBody>
      </p:sp>
      <p:sp>
        <p:nvSpPr>
          <p:cNvPr id="3" name="Content Placeholder 2"/>
          <p:cNvSpPr>
            <a:spLocks noGrp="1"/>
          </p:cNvSpPr>
          <p:nvPr>
            <p:ph idx="1"/>
          </p:nvPr>
        </p:nvSpPr>
        <p:spPr/>
        <p:txBody>
          <a:bodyPr/>
          <a:lstStyle/>
          <a:p>
            <a:pPr>
              <a:defRPr/>
            </a:pPr>
            <a:r>
              <a:rPr lang="en-US" dirty="0" smtClean="0">
                <a:latin typeface="+mj-lt"/>
              </a:rPr>
              <a:t>Timekeeping and Payroll Companies</a:t>
            </a:r>
          </a:p>
          <a:p>
            <a:pPr lvl="1">
              <a:defRPr/>
            </a:pPr>
            <a:r>
              <a:rPr lang="en-US" dirty="0" smtClean="0">
                <a:latin typeface="+mj-lt"/>
              </a:rPr>
              <a:t>May provide guidance on overtime issues;</a:t>
            </a:r>
          </a:p>
          <a:p>
            <a:pPr lvl="1">
              <a:defRPr/>
            </a:pPr>
            <a:r>
              <a:rPr lang="en-US" dirty="0" smtClean="0">
                <a:latin typeface="+mj-lt"/>
              </a:rPr>
              <a:t>May provide assistance on meal and rest period penalties; or</a:t>
            </a:r>
          </a:p>
          <a:p>
            <a:pPr lvl="1">
              <a:defRPr/>
            </a:pPr>
            <a:r>
              <a:rPr lang="en-US" dirty="0" smtClean="0">
                <a:latin typeface="+mj-lt"/>
              </a:rPr>
              <a:t>May assume liability for errors.</a:t>
            </a:r>
            <a:endParaRPr lang="en-US" dirty="0">
              <a:latin typeface="+mj-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Use of Experts</a:t>
            </a:r>
          </a:p>
        </p:txBody>
      </p:sp>
      <p:sp>
        <p:nvSpPr>
          <p:cNvPr id="36867" name="Rectangle 3"/>
          <p:cNvSpPr>
            <a:spLocks noGrp="1" noChangeArrowheads="1"/>
          </p:cNvSpPr>
          <p:nvPr>
            <p:ph idx="1"/>
          </p:nvPr>
        </p:nvSpPr>
        <p:spPr/>
        <p:txBody>
          <a:bodyPr/>
          <a:lstStyle/>
          <a:p>
            <a:pPr eaLnBrk="1" hangingPunct="1">
              <a:defRPr/>
            </a:pPr>
            <a:r>
              <a:rPr lang="en-US" sz="2400" dirty="0" smtClean="0">
                <a:latin typeface="+mj-lt"/>
              </a:rPr>
              <a:t>Legal Counsel</a:t>
            </a:r>
          </a:p>
          <a:p>
            <a:pPr lvl="1" eaLnBrk="1" hangingPunct="1">
              <a:defRPr/>
            </a:pPr>
            <a:r>
              <a:rPr lang="en-US" sz="2400" dirty="0" smtClean="0">
                <a:latin typeface="+mj-lt"/>
              </a:rPr>
              <a:t>Competent employment law counsel should be engaged from the beginning.</a:t>
            </a:r>
          </a:p>
          <a:p>
            <a:pPr lvl="1" eaLnBrk="1" hangingPunct="1">
              <a:defRPr/>
            </a:pPr>
            <a:r>
              <a:rPr lang="en-US" sz="2400" dirty="0" smtClean="0">
                <a:latin typeface="+mj-lt"/>
              </a:rPr>
              <a:t>Key in providing necessary detection and avoidance training to HR, management and other supervisory personnel.</a:t>
            </a:r>
          </a:p>
          <a:p>
            <a:pPr lvl="1" eaLnBrk="1" hangingPunct="1">
              <a:defRPr/>
            </a:pPr>
            <a:r>
              <a:rPr lang="en-US" sz="2400" dirty="0" smtClean="0">
                <a:latin typeface="+mj-lt"/>
              </a:rPr>
              <a:t>Prompt evaluation of claims will assist company in making an informed decision.</a:t>
            </a:r>
          </a:p>
          <a:p>
            <a:pPr lvl="1" eaLnBrk="1" hangingPunct="1">
              <a:defRPr/>
            </a:pPr>
            <a:r>
              <a:rPr lang="en-US" sz="2400" dirty="0" smtClean="0">
                <a:latin typeface="+mj-lt"/>
              </a:rPr>
              <a:t>Issues of jurisdiction, forum, venue, or pleadings present at the outset of the case may impact outcome.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Left)">
                                      <p:cBhvr>
                                        <p:cTn id="7" dur="500"/>
                                        <p:tgtEl>
                                          <p:spTgt spid="3686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6867">
                                            <p:txEl>
                                              <p:pRg st="1" end="1"/>
                                            </p:txEl>
                                          </p:spTgt>
                                        </p:tgtEl>
                                        <p:attrNameLst>
                                          <p:attrName>style.visibility</p:attrName>
                                        </p:attrNameLst>
                                      </p:cBhvr>
                                      <p:to>
                                        <p:strVal val="visible"/>
                                      </p:to>
                                    </p:set>
                                    <p:animEffect transition="in" filter="strips(downLeft)">
                                      <p:cBhvr>
                                        <p:cTn id="10" dur="500"/>
                                        <p:tgtEl>
                                          <p:spTgt spid="368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strips(downLeft)">
                                      <p:cBhvr>
                                        <p:cTn id="15" dur="500"/>
                                        <p:tgtEl>
                                          <p:spTgt spid="3686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36867">
                                            <p:txEl>
                                              <p:pRg st="3" end="3"/>
                                            </p:txEl>
                                          </p:spTgt>
                                        </p:tgtEl>
                                        <p:attrNameLst>
                                          <p:attrName>style.visibility</p:attrName>
                                        </p:attrNameLst>
                                      </p:cBhvr>
                                      <p:to>
                                        <p:strVal val="visible"/>
                                      </p:to>
                                    </p:set>
                                    <p:animEffect transition="in" filter="strips(downLeft)">
                                      <p:cBhvr>
                                        <p:cTn id="20" dur="500"/>
                                        <p:tgtEl>
                                          <p:spTgt spid="3686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36867">
                                            <p:txEl>
                                              <p:pRg st="4" end="4"/>
                                            </p:txEl>
                                          </p:spTgt>
                                        </p:tgtEl>
                                        <p:attrNameLst>
                                          <p:attrName>style.visibility</p:attrName>
                                        </p:attrNameLst>
                                      </p:cBhvr>
                                      <p:to>
                                        <p:strVal val="visible"/>
                                      </p:to>
                                    </p:set>
                                    <p:animEffect transition="in" filter="strips(downLeft)">
                                      <p:cBhvr>
                                        <p:cTn id="25"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Use of Experts</a:t>
            </a:r>
          </a:p>
        </p:txBody>
      </p:sp>
      <p:sp>
        <p:nvSpPr>
          <p:cNvPr id="38915" name="Rectangle 3"/>
          <p:cNvSpPr>
            <a:spLocks noGrp="1" noChangeArrowheads="1"/>
          </p:cNvSpPr>
          <p:nvPr>
            <p:ph idx="1"/>
          </p:nvPr>
        </p:nvSpPr>
        <p:spPr/>
        <p:txBody>
          <a:bodyPr/>
          <a:lstStyle/>
          <a:p>
            <a:pPr eaLnBrk="1" hangingPunct="1">
              <a:lnSpc>
                <a:spcPct val="90000"/>
              </a:lnSpc>
              <a:defRPr/>
            </a:pPr>
            <a:r>
              <a:rPr lang="en-US" sz="2400" dirty="0" smtClean="0">
                <a:latin typeface="+mj-lt"/>
              </a:rPr>
              <a:t>CPAs/Accountants/Financial Advisors</a:t>
            </a:r>
          </a:p>
          <a:p>
            <a:pPr lvl="1" eaLnBrk="1" hangingPunct="1">
              <a:lnSpc>
                <a:spcPct val="90000"/>
              </a:lnSpc>
              <a:defRPr/>
            </a:pPr>
            <a:r>
              <a:rPr lang="en-US" sz="2400" dirty="0" smtClean="0">
                <a:latin typeface="+mj-lt"/>
              </a:rPr>
              <a:t>Accountants may have records concerning payroll.</a:t>
            </a:r>
          </a:p>
          <a:p>
            <a:pPr lvl="1" eaLnBrk="1" hangingPunct="1">
              <a:lnSpc>
                <a:spcPct val="90000"/>
              </a:lnSpc>
              <a:defRPr/>
            </a:pPr>
            <a:r>
              <a:rPr lang="en-US" sz="2400" dirty="0" smtClean="0">
                <a:latin typeface="+mj-lt"/>
              </a:rPr>
              <a:t>Assist in defending against claims that expenses were properly reimbursed.</a:t>
            </a:r>
          </a:p>
          <a:p>
            <a:pPr lvl="1" eaLnBrk="1" hangingPunct="1">
              <a:lnSpc>
                <a:spcPct val="90000"/>
              </a:lnSpc>
              <a:defRPr/>
            </a:pPr>
            <a:r>
              <a:rPr lang="en-US" sz="2400" dirty="0" smtClean="0">
                <a:latin typeface="+mj-lt"/>
              </a:rPr>
              <a:t>Have ability to conduct exposure analysis.</a:t>
            </a:r>
          </a:p>
          <a:p>
            <a:pPr lvl="1" eaLnBrk="1" hangingPunct="1">
              <a:lnSpc>
                <a:spcPct val="90000"/>
              </a:lnSpc>
              <a:defRPr/>
            </a:pPr>
            <a:r>
              <a:rPr lang="en-US" sz="2400" dirty="0" smtClean="0">
                <a:latin typeface="+mj-lt"/>
              </a:rPr>
              <a:t>Interpret financial stability of company to play a part in negotiated or court-approved settlement.</a:t>
            </a:r>
          </a:p>
          <a:p>
            <a:pPr lvl="1" eaLnBrk="1" hangingPunct="1">
              <a:lnSpc>
                <a:spcPct val="90000"/>
              </a:lnSpc>
              <a:defRPr/>
            </a:pPr>
            <a:r>
              <a:rPr lang="en-US" sz="2400" dirty="0" smtClean="0">
                <a:latin typeface="+mj-lt"/>
              </a:rPr>
              <a:t>Financial Advisors provide benefit programs that create satisfied employees.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Left)">
                                      <p:cBhvr>
                                        <p:cTn id="7" dur="500"/>
                                        <p:tgtEl>
                                          <p:spTgt spid="38915">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strips(downLeft)">
                                      <p:cBhvr>
                                        <p:cTn id="10" dur="500"/>
                                        <p:tgtEl>
                                          <p:spTgt spid="389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strips(downLeft)">
                                      <p:cBhvr>
                                        <p:cTn id="15" dur="500"/>
                                        <p:tgtEl>
                                          <p:spTgt spid="389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38915">
                                            <p:txEl>
                                              <p:pRg st="3" end="3"/>
                                            </p:txEl>
                                          </p:spTgt>
                                        </p:tgtEl>
                                        <p:attrNameLst>
                                          <p:attrName>style.visibility</p:attrName>
                                        </p:attrNameLst>
                                      </p:cBhvr>
                                      <p:to>
                                        <p:strVal val="visible"/>
                                      </p:to>
                                    </p:set>
                                    <p:animEffect transition="in" filter="strips(downLeft)">
                                      <p:cBhvr>
                                        <p:cTn id="20" dur="500"/>
                                        <p:tgtEl>
                                          <p:spTgt spid="389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Effect transition="in" filter="strips(downLeft)">
                                      <p:cBhvr>
                                        <p:cTn id="25" dur="500"/>
                                        <p:tgtEl>
                                          <p:spTgt spid="38915">
                                            <p:txEl>
                                              <p:pRg st="4" end="4"/>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38915">
                                            <p:txEl>
                                              <p:pRg st="5" end="5"/>
                                            </p:txEl>
                                          </p:spTgt>
                                        </p:tgtEl>
                                        <p:attrNameLst>
                                          <p:attrName>style.visibility</p:attrName>
                                        </p:attrNameLst>
                                      </p:cBhvr>
                                      <p:to>
                                        <p:strVal val="visible"/>
                                      </p:to>
                                    </p:set>
                                    <p:animEffect transition="in" filter="strips(downLeft)">
                                      <p:cBhvr>
                                        <p:cTn id="28"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Use of Experts</a:t>
            </a:r>
          </a:p>
        </p:txBody>
      </p:sp>
      <p:sp>
        <p:nvSpPr>
          <p:cNvPr id="39939" name="Rectangle 3"/>
          <p:cNvSpPr>
            <a:spLocks noGrp="1" noChangeArrowheads="1"/>
          </p:cNvSpPr>
          <p:nvPr>
            <p:ph idx="1"/>
          </p:nvPr>
        </p:nvSpPr>
        <p:spPr/>
        <p:txBody>
          <a:bodyPr/>
          <a:lstStyle/>
          <a:p>
            <a:pPr eaLnBrk="1" hangingPunct="1">
              <a:lnSpc>
                <a:spcPct val="90000"/>
              </a:lnSpc>
              <a:defRPr/>
            </a:pPr>
            <a:r>
              <a:rPr lang="en-US" sz="2400" dirty="0" smtClean="0">
                <a:latin typeface="+mj-lt"/>
              </a:rPr>
              <a:t>HR/Labor Consultants</a:t>
            </a:r>
          </a:p>
          <a:p>
            <a:pPr lvl="1" eaLnBrk="1" hangingPunct="1">
              <a:lnSpc>
                <a:spcPct val="90000"/>
              </a:lnSpc>
              <a:defRPr/>
            </a:pPr>
            <a:r>
              <a:rPr lang="en-US" sz="2400" dirty="0" smtClean="0">
                <a:latin typeface="+mj-lt"/>
              </a:rPr>
              <a:t>Can provide input as to the exempt status of employees named in claim.</a:t>
            </a:r>
          </a:p>
          <a:p>
            <a:pPr lvl="1" eaLnBrk="1" hangingPunct="1">
              <a:lnSpc>
                <a:spcPct val="90000"/>
              </a:lnSpc>
              <a:defRPr/>
            </a:pPr>
            <a:r>
              <a:rPr lang="en-US" sz="2400" dirty="0" smtClean="0">
                <a:latin typeface="+mj-lt"/>
              </a:rPr>
              <a:t>Can determine if meal and rest periods are being followed.</a:t>
            </a:r>
          </a:p>
          <a:p>
            <a:pPr lvl="1" eaLnBrk="1" hangingPunct="1">
              <a:lnSpc>
                <a:spcPct val="90000"/>
              </a:lnSpc>
              <a:defRPr/>
            </a:pPr>
            <a:r>
              <a:rPr lang="en-US" sz="2400" dirty="0" smtClean="0">
                <a:latin typeface="+mj-lt"/>
              </a:rPr>
              <a:t>Analyze whether all required expenses are being reimbursed properly.</a:t>
            </a:r>
          </a:p>
          <a:p>
            <a:pPr eaLnBrk="1" hangingPunct="1">
              <a:lnSpc>
                <a:spcPct val="90000"/>
              </a:lnSpc>
              <a:defRPr/>
            </a:pPr>
            <a:r>
              <a:rPr lang="en-US" sz="2400" dirty="0" smtClean="0">
                <a:latin typeface="+mj-lt"/>
              </a:rPr>
              <a:t>Information Technology</a:t>
            </a:r>
          </a:p>
          <a:p>
            <a:pPr lvl="1" eaLnBrk="1" hangingPunct="1">
              <a:lnSpc>
                <a:spcPct val="90000"/>
              </a:lnSpc>
              <a:defRPr/>
            </a:pPr>
            <a:r>
              <a:rPr lang="en-US" sz="2400" dirty="0" smtClean="0">
                <a:latin typeface="+mj-lt"/>
              </a:rPr>
              <a:t>Forensic experts can assist in locating documents vital to a defense even if it has been deleted.</a:t>
            </a:r>
          </a:p>
          <a:p>
            <a:pPr lvl="1" eaLnBrk="1" hangingPunct="1">
              <a:lnSpc>
                <a:spcPct val="90000"/>
              </a:lnSpc>
              <a:defRPr/>
            </a:pPr>
            <a:r>
              <a:rPr lang="en-US" sz="2400" dirty="0" smtClean="0">
                <a:latin typeface="+mj-lt"/>
              </a:rPr>
              <a:t>Forensic experts can also play a role in meeting the obligation to preserve all electronic evidence and search for relevant data.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Left)">
                                      <p:cBhvr>
                                        <p:cTn id="7" dur="500"/>
                                        <p:tgtEl>
                                          <p:spTgt spid="39939">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strips(downLeft)">
                                      <p:cBhvr>
                                        <p:cTn id="10" dur="500"/>
                                        <p:tgtEl>
                                          <p:spTgt spid="39939">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Effect transition="in" filter="strips(downLeft)">
                                      <p:cBhvr>
                                        <p:cTn id="13" dur="500"/>
                                        <p:tgtEl>
                                          <p:spTgt spid="39939">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9939">
                                            <p:txEl>
                                              <p:pRg st="3" end="3"/>
                                            </p:txEl>
                                          </p:spTgt>
                                        </p:tgtEl>
                                        <p:attrNameLst>
                                          <p:attrName>style.visibility</p:attrName>
                                        </p:attrNameLst>
                                      </p:cBhvr>
                                      <p:to>
                                        <p:strVal val="visible"/>
                                      </p:to>
                                    </p:set>
                                    <p:animEffect transition="in" filter="strips(downLeft)">
                                      <p:cBhvr>
                                        <p:cTn id="16" dur="500"/>
                                        <p:tgtEl>
                                          <p:spTgt spid="3993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9939">
                                            <p:txEl>
                                              <p:pRg st="4" end="4"/>
                                            </p:txEl>
                                          </p:spTgt>
                                        </p:tgtEl>
                                        <p:attrNameLst>
                                          <p:attrName>style.visibility</p:attrName>
                                        </p:attrNameLst>
                                      </p:cBhvr>
                                      <p:to>
                                        <p:strVal val="visible"/>
                                      </p:to>
                                    </p:set>
                                    <p:animEffect transition="in" filter="strips(downLeft)">
                                      <p:cBhvr>
                                        <p:cTn id="21" dur="500"/>
                                        <p:tgtEl>
                                          <p:spTgt spid="39939">
                                            <p:txEl>
                                              <p:pRg st="4" end="4"/>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9939">
                                            <p:txEl>
                                              <p:pRg st="5" end="5"/>
                                            </p:txEl>
                                          </p:spTgt>
                                        </p:tgtEl>
                                        <p:attrNameLst>
                                          <p:attrName>style.visibility</p:attrName>
                                        </p:attrNameLst>
                                      </p:cBhvr>
                                      <p:to>
                                        <p:strVal val="visible"/>
                                      </p:to>
                                    </p:set>
                                    <p:animEffect transition="in" filter="strips(downLeft)">
                                      <p:cBhvr>
                                        <p:cTn id="24" dur="500"/>
                                        <p:tgtEl>
                                          <p:spTgt spid="39939">
                                            <p:txEl>
                                              <p:pRg st="5" end="5"/>
                                            </p:txEl>
                                          </p:spTgt>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animEffect transition="in" filter="strips(downLeft)">
                                      <p:cBhvr>
                                        <p:cTn id="2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Q &amp; A</a:t>
            </a:r>
          </a:p>
        </p:txBody>
      </p:sp>
      <p:sp>
        <p:nvSpPr>
          <p:cNvPr id="39939" name="Rectangle 3"/>
          <p:cNvSpPr>
            <a:spLocks noGrp="1" noChangeArrowheads="1"/>
          </p:cNvSpPr>
          <p:nvPr>
            <p:ph idx="1"/>
          </p:nvPr>
        </p:nvSpPr>
        <p:spPr/>
        <p:txBody>
          <a:bodyPr/>
          <a:lstStyle/>
          <a:p>
            <a:pPr lvl="1" eaLnBrk="1" hangingPunct="1">
              <a:lnSpc>
                <a:spcPct val="90000"/>
              </a:lnSpc>
              <a:buFont typeface="Wingdings 2" pitchFamily="18" charset="2"/>
              <a:buNone/>
              <a:defRPr/>
            </a:pPr>
            <a:r>
              <a:rPr lang="en-US" sz="2400" dirty="0" smtClean="0">
                <a:latin typeface="+mj-lt"/>
              </a:rPr>
              <a:t>Questions?</a:t>
            </a:r>
          </a:p>
          <a:p>
            <a:pPr lvl="1" eaLnBrk="1" hangingPunct="1">
              <a:lnSpc>
                <a:spcPct val="90000"/>
              </a:lnSpc>
              <a:buFont typeface="Wingdings 2" pitchFamily="18" charset="2"/>
              <a:buNone/>
              <a:defRPr/>
            </a:pPr>
            <a:r>
              <a:rPr lang="en-US" sz="2400" dirty="0" smtClean="0">
                <a:latin typeface="+mj-lt"/>
              </a:rPr>
              <a:t>For more information contact:</a:t>
            </a:r>
          </a:p>
          <a:p>
            <a:pPr lvl="1" eaLnBrk="1" hangingPunct="1">
              <a:lnSpc>
                <a:spcPct val="90000"/>
              </a:lnSpc>
              <a:buFont typeface="Wingdings 2" pitchFamily="18" charset="2"/>
              <a:buNone/>
              <a:defRPr/>
            </a:pPr>
            <a:r>
              <a:rPr lang="en-US" sz="2400" dirty="0" smtClean="0">
                <a:latin typeface="+mj-lt"/>
              </a:rPr>
              <a:t>Alfred J. </a:t>
            </a:r>
            <a:r>
              <a:rPr lang="en-US" sz="2400" dirty="0" err="1" smtClean="0">
                <a:latin typeface="+mj-lt"/>
              </a:rPr>
              <a:t>Landegger</a:t>
            </a:r>
            <a:r>
              <a:rPr lang="en-US" sz="2400" dirty="0" smtClean="0">
                <a:latin typeface="+mj-lt"/>
              </a:rPr>
              <a:t>, Esq.</a:t>
            </a:r>
          </a:p>
          <a:p>
            <a:pPr lvl="1" eaLnBrk="1" hangingPunct="1">
              <a:lnSpc>
                <a:spcPct val="90000"/>
              </a:lnSpc>
              <a:buNone/>
              <a:defRPr/>
            </a:pPr>
            <a:r>
              <a:rPr lang="en-US" sz="2000" dirty="0" smtClean="0">
                <a:hlinkClick r:id="rId3"/>
              </a:rPr>
              <a:t>Alfred@Landeggeresq.com</a:t>
            </a:r>
            <a:endParaRPr lang="en-US" sz="2000" dirty="0" smtClean="0">
              <a:latin typeface="+mj-lt"/>
            </a:endParaRPr>
          </a:p>
          <a:p>
            <a:pPr lvl="1" eaLnBrk="1" hangingPunct="1">
              <a:lnSpc>
                <a:spcPct val="90000"/>
              </a:lnSpc>
              <a:buFont typeface="Wingdings 2" pitchFamily="18" charset="2"/>
              <a:buNone/>
              <a:defRPr/>
            </a:pPr>
            <a:r>
              <a:rPr lang="en-US" sz="2400" dirty="0" smtClean="0">
                <a:latin typeface="+mj-lt"/>
              </a:rPr>
              <a:t>Michael S. Lavenant, Esq.</a:t>
            </a:r>
          </a:p>
          <a:p>
            <a:pPr lvl="1" eaLnBrk="1" hangingPunct="1">
              <a:lnSpc>
                <a:spcPct val="90000"/>
              </a:lnSpc>
              <a:buNone/>
              <a:defRPr/>
            </a:pPr>
            <a:r>
              <a:rPr lang="en-US" sz="2000" dirty="0" smtClean="0">
                <a:hlinkClick r:id="rId3"/>
              </a:rPr>
              <a:t>Michael@Landeggeresq.com</a:t>
            </a:r>
            <a:endParaRPr lang="en-US" sz="2000" dirty="0" smtClean="0"/>
          </a:p>
          <a:p>
            <a:pPr lvl="1" eaLnBrk="1" hangingPunct="1">
              <a:lnSpc>
                <a:spcPct val="90000"/>
              </a:lnSpc>
              <a:buFont typeface="Wingdings 2" pitchFamily="18" charset="2"/>
              <a:buNone/>
              <a:defRPr/>
            </a:pPr>
            <a:r>
              <a:rPr lang="en-US" sz="2400" dirty="0" smtClean="0">
                <a:latin typeface="+mj-lt"/>
              </a:rPr>
              <a:t>LANDEGGER BARON LAVENANT &amp; INGBER</a:t>
            </a:r>
          </a:p>
          <a:p>
            <a:pPr lvl="1" eaLnBrk="1" hangingPunct="1">
              <a:lnSpc>
                <a:spcPct val="90000"/>
              </a:lnSpc>
              <a:buFont typeface="Wingdings 2" pitchFamily="18" charset="2"/>
              <a:buNone/>
              <a:defRPr/>
            </a:pPr>
            <a:r>
              <a:rPr lang="en-US" sz="1800" dirty="0" smtClean="0">
                <a:latin typeface="+mj-lt"/>
              </a:rPr>
              <a:t>15760 Ventura Blvd., Suite 1200</a:t>
            </a:r>
          </a:p>
          <a:p>
            <a:pPr lvl="1" eaLnBrk="1" hangingPunct="1">
              <a:lnSpc>
                <a:spcPct val="90000"/>
              </a:lnSpc>
              <a:buFont typeface="Wingdings 2" pitchFamily="18" charset="2"/>
              <a:buNone/>
              <a:defRPr/>
            </a:pPr>
            <a:r>
              <a:rPr lang="en-US" sz="1800" dirty="0" smtClean="0">
                <a:latin typeface="+mj-lt"/>
              </a:rPr>
              <a:t>Encino, California 91436</a:t>
            </a:r>
          </a:p>
          <a:p>
            <a:pPr lvl="1" eaLnBrk="1" hangingPunct="1">
              <a:lnSpc>
                <a:spcPct val="90000"/>
              </a:lnSpc>
              <a:buFont typeface="Wingdings 2" pitchFamily="18" charset="2"/>
              <a:buNone/>
              <a:defRPr/>
            </a:pPr>
            <a:endParaRPr lang="en-US" sz="1800" dirty="0" smtClean="0"/>
          </a:p>
          <a:p>
            <a:pPr lvl="1" eaLnBrk="1" hangingPunct="1">
              <a:lnSpc>
                <a:spcPct val="90000"/>
              </a:lnSpc>
              <a:buFont typeface="Wingdings 2" pitchFamily="18" charset="2"/>
              <a:buNone/>
              <a:defRPr/>
            </a:pPr>
            <a:r>
              <a:rPr lang="en-US" sz="1800" dirty="0" smtClean="0"/>
              <a:t>751 Daily Drive, Suite 325</a:t>
            </a:r>
          </a:p>
          <a:p>
            <a:pPr lvl="1" eaLnBrk="1" hangingPunct="1">
              <a:lnSpc>
                <a:spcPct val="90000"/>
              </a:lnSpc>
              <a:buFont typeface="Wingdings 2" pitchFamily="18" charset="2"/>
              <a:buNone/>
              <a:defRPr/>
            </a:pPr>
            <a:r>
              <a:rPr lang="en-US" sz="1800" dirty="0" smtClean="0"/>
              <a:t>Camarillo, California 93010</a:t>
            </a:r>
          </a:p>
          <a:p>
            <a:pPr lvl="1" eaLnBrk="1" hangingPunct="1">
              <a:lnSpc>
                <a:spcPct val="90000"/>
              </a:lnSpc>
              <a:buFont typeface="Wingdings 2" pitchFamily="18" charset="2"/>
              <a:buNone/>
              <a:defRPr/>
            </a:pPr>
            <a:endParaRPr lang="en-US" sz="1800" dirty="0" smtClean="0">
              <a:latin typeface="+mj-lt"/>
            </a:endParaRPr>
          </a:p>
          <a:p>
            <a:pPr lvl="1" eaLnBrk="1" hangingPunct="1">
              <a:lnSpc>
                <a:spcPct val="90000"/>
              </a:lnSpc>
              <a:buFont typeface="Wingdings 2" pitchFamily="18" charset="2"/>
              <a:buNone/>
              <a:defRPr/>
            </a:pPr>
            <a:r>
              <a:rPr lang="en-US" sz="1800" dirty="0" smtClean="0">
                <a:latin typeface="+mj-lt"/>
              </a:rPr>
              <a:t>Los Angeles Office:  818.986.7561</a:t>
            </a:r>
          </a:p>
          <a:p>
            <a:pPr lvl="1" eaLnBrk="1" hangingPunct="1">
              <a:lnSpc>
                <a:spcPct val="90000"/>
              </a:lnSpc>
              <a:buFont typeface="Wingdings 2" pitchFamily="18" charset="2"/>
              <a:buNone/>
              <a:defRPr/>
            </a:pPr>
            <a:r>
              <a:rPr lang="en-US" sz="1800" dirty="0" smtClean="0">
                <a:latin typeface="+mj-lt"/>
              </a:rPr>
              <a:t>Ventura County Office:  805.987.7128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Appellate Court Decisions</a:t>
            </a:r>
          </a:p>
        </p:txBody>
      </p:sp>
      <p:sp>
        <p:nvSpPr>
          <p:cNvPr id="13315" name="Rectangle 3"/>
          <p:cNvSpPr>
            <a:spLocks noGrp="1" noChangeArrowheads="1"/>
          </p:cNvSpPr>
          <p:nvPr>
            <p:ph idx="1"/>
          </p:nvPr>
        </p:nvSpPr>
        <p:spPr/>
        <p:txBody>
          <a:bodyPr>
            <a:normAutofit fontScale="92500" lnSpcReduction="10000"/>
          </a:bodyPr>
          <a:lstStyle/>
          <a:p>
            <a:pPr marL="274320" indent="-274320" eaLnBrk="1" fontAlgn="auto" hangingPunct="1">
              <a:lnSpc>
                <a:spcPct val="90000"/>
              </a:lnSpc>
              <a:spcAft>
                <a:spcPts val="0"/>
              </a:spcAft>
              <a:buClr>
                <a:schemeClr val="accent3"/>
              </a:buClr>
              <a:buFont typeface="Wingdings 2"/>
              <a:buChar char=""/>
              <a:defRPr/>
            </a:pPr>
            <a:r>
              <a:rPr lang="en-US" sz="2400" u="sng" dirty="0" smtClean="0">
                <a:latin typeface="+mj-lt"/>
              </a:rPr>
              <a:t>Cortez v. Purolator Air Filtration Products</a:t>
            </a:r>
            <a:r>
              <a:rPr lang="en-US" sz="2400" dirty="0" smtClean="0">
                <a:latin typeface="+mj-lt"/>
              </a:rPr>
              <a:t>    </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(2000) 23 Cal.4</a:t>
            </a:r>
            <a:r>
              <a:rPr lang="en-US" sz="2400" baseline="30000" dirty="0" smtClean="0">
                <a:latin typeface="+mj-lt"/>
              </a:rPr>
              <a:t>th</a:t>
            </a:r>
            <a:r>
              <a:rPr lang="en-US" sz="2400" dirty="0" smtClean="0">
                <a:latin typeface="+mj-lt"/>
              </a:rPr>
              <a:t> 163 [4 Year SOL]</a:t>
            </a:r>
          </a:p>
          <a:p>
            <a:pPr marL="274320" indent="-274320" eaLnBrk="1" fontAlgn="auto" hangingPunct="1">
              <a:lnSpc>
                <a:spcPct val="90000"/>
              </a:lnSpc>
              <a:spcAft>
                <a:spcPts val="0"/>
              </a:spcAft>
              <a:buClr>
                <a:schemeClr val="accent3"/>
              </a:buClr>
              <a:buFont typeface="Wingdings 2"/>
              <a:buNone/>
              <a:defRPr/>
            </a:pPr>
            <a:endParaRPr lang="en-US" sz="2400"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US" sz="2400" u="sng" dirty="0" smtClean="0">
                <a:latin typeface="+mj-lt"/>
              </a:rPr>
              <a:t>Bell v. Farmers Insurance Exchange</a:t>
            </a:r>
            <a:r>
              <a:rPr lang="en-US" sz="2400" dirty="0" smtClean="0">
                <a:latin typeface="+mj-lt"/>
              </a:rPr>
              <a:t> </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a:t>
            </a:r>
            <a:r>
              <a:rPr lang="en-US" sz="2200" dirty="0" smtClean="0">
                <a:latin typeface="+mj-lt"/>
              </a:rPr>
              <a:t>2001) 87 Cal.App.4</a:t>
            </a:r>
            <a:r>
              <a:rPr lang="en-US" sz="2200" baseline="30000" dirty="0" smtClean="0">
                <a:latin typeface="+mj-lt"/>
              </a:rPr>
              <a:t>th</a:t>
            </a:r>
            <a:r>
              <a:rPr lang="en-US" sz="2200" dirty="0" smtClean="0">
                <a:latin typeface="+mj-lt"/>
              </a:rPr>
              <a:t> 805 [Production/Administrative Dichotomy]</a:t>
            </a:r>
          </a:p>
          <a:p>
            <a:pPr marL="274320" indent="-274320" eaLnBrk="1" fontAlgn="auto" hangingPunct="1">
              <a:lnSpc>
                <a:spcPct val="90000"/>
              </a:lnSpc>
              <a:spcAft>
                <a:spcPts val="0"/>
              </a:spcAft>
              <a:buClr>
                <a:schemeClr val="accent3"/>
              </a:buClr>
              <a:buFont typeface="Wingdings 2"/>
              <a:buNone/>
              <a:defRPr/>
            </a:pPr>
            <a:endParaRPr lang="en-US" sz="2200"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US" sz="2400" u="sng" dirty="0" smtClean="0">
                <a:latin typeface="+mj-lt"/>
              </a:rPr>
              <a:t>IBP v. Alvarez</a:t>
            </a:r>
            <a:r>
              <a:rPr lang="en-US" sz="2400" dirty="0" smtClean="0">
                <a:latin typeface="+mj-lt"/>
              </a:rPr>
              <a:t> </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(2005) 546 US 21 [Donning &amp; Doffing]</a:t>
            </a:r>
          </a:p>
          <a:p>
            <a:pPr marL="274320" indent="-274320" eaLnBrk="1" fontAlgn="auto" hangingPunct="1">
              <a:lnSpc>
                <a:spcPct val="90000"/>
              </a:lnSpc>
              <a:spcAft>
                <a:spcPts val="0"/>
              </a:spcAft>
              <a:buClr>
                <a:schemeClr val="accent3"/>
              </a:buClr>
              <a:buFont typeface="Wingdings 2"/>
              <a:buNone/>
              <a:defRPr/>
            </a:pPr>
            <a:endParaRPr lang="en-US" sz="2400"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US" sz="2400" u="sng" dirty="0" smtClean="0">
                <a:latin typeface="+mj-lt"/>
              </a:rPr>
              <a:t>Murphy v. Kenneth Cole Productions</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(2007) 40 Cal.4</a:t>
            </a:r>
            <a:r>
              <a:rPr lang="en-US" sz="2400" baseline="30000" dirty="0" smtClean="0">
                <a:latin typeface="+mj-lt"/>
              </a:rPr>
              <a:t>th</a:t>
            </a:r>
            <a:r>
              <a:rPr lang="en-US" sz="2400" dirty="0" smtClean="0">
                <a:latin typeface="+mj-lt"/>
              </a:rPr>
              <a:t> 1094 [Labor Code 226.7 Wage/Penalty]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Left)">
                                      <p:cBhvr>
                                        <p:cTn id="7" dur="500"/>
                                        <p:tgtEl>
                                          <p:spTgt spid="13315">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strips(downLeft)">
                                      <p:cBhvr>
                                        <p:cTn id="10" dur="500"/>
                                        <p:tgtEl>
                                          <p:spTgt spid="133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Effect transition="in" filter="strips(downLeft)">
                                      <p:cBhvr>
                                        <p:cTn id="15" dur="500"/>
                                        <p:tgtEl>
                                          <p:spTgt spid="13315">
                                            <p:txEl>
                                              <p:pRg st="3" end="3"/>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3315">
                                            <p:txEl>
                                              <p:pRg st="4" end="4"/>
                                            </p:txEl>
                                          </p:spTgt>
                                        </p:tgtEl>
                                        <p:attrNameLst>
                                          <p:attrName>style.visibility</p:attrName>
                                        </p:attrNameLst>
                                      </p:cBhvr>
                                      <p:to>
                                        <p:strVal val="visible"/>
                                      </p:to>
                                    </p:set>
                                    <p:animEffect transition="in" filter="strips(downLeft)">
                                      <p:cBhvr>
                                        <p:cTn id="18" dur="500"/>
                                        <p:tgtEl>
                                          <p:spTgt spid="1331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animEffect transition="in" filter="strips(downLeft)">
                                      <p:cBhvr>
                                        <p:cTn id="23" dur="500"/>
                                        <p:tgtEl>
                                          <p:spTgt spid="13315">
                                            <p:txEl>
                                              <p:pRg st="6" end="6"/>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3315">
                                            <p:txEl>
                                              <p:pRg st="7" end="7"/>
                                            </p:txEl>
                                          </p:spTgt>
                                        </p:tgtEl>
                                        <p:attrNameLst>
                                          <p:attrName>style.visibility</p:attrName>
                                        </p:attrNameLst>
                                      </p:cBhvr>
                                      <p:to>
                                        <p:strVal val="visible"/>
                                      </p:to>
                                    </p:set>
                                    <p:animEffect transition="in" filter="strips(downLeft)">
                                      <p:cBhvr>
                                        <p:cTn id="26" dur="500"/>
                                        <p:tgtEl>
                                          <p:spTgt spid="1331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3315">
                                            <p:txEl>
                                              <p:pRg st="9" end="9"/>
                                            </p:txEl>
                                          </p:spTgt>
                                        </p:tgtEl>
                                        <p:attrNameLst>
                                          <p:attrName>style.visibility</p:attrName>
                                        </p:attrNameLst>
                                      </p:cBhvr>
                                      <p:to>
                                        <p:strVal val="visible"/>
                                      </p:to>
                                    </p:set>
                                    <p:animEffect transition="in" filter="strips(downLeft)">
                                      <p:cBhvr>
                                        <p:cTn id="31" dur="500"/>
                                        <p:tgtEl>
                                          <p:spTgt spid="13315">
                                            <p:txEl>
                                              <p:pRg st="9" end="9"/>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3315">
                                            <p:txEl>
                                              <p:pRg st="10" end="10"/>
                                            </p:txEl>
                                          </p:spTgt>
                                        </p:tgtEl>
                                        <p:attrNameLst>
                                          <p:attrName>style.visibility</p:attrName>
                                        </p:attrNameLst>
                                      </p:cBhvr>
                                      <p:to>
                                        <p:strVal val="visible"/>
                                      </p:to>
                                    </p:set>
                                    <p:animEffect transition="in" filter="strips(downLeft)">
                                      <p:cBhvr>
                                        <p:cTn id="34" dur="500"/>
                                        <p:tgtEl>
                                          <p:spTgt spid="133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Appellate Court Decisions</a:t>
            </a:r>
          </a:p>
        </p:txBody>
      </p:sp>
      <p:sp>
        <p:nvSpPr>
          <p:cNvPr id="14339" name="Rectangle 3"/>
          <p:cNvSpPr>
            <a:spLocks noGrp="1" noChangeArrowheads="1"/>
          </p:cNvSpPr>
          <p:nvPr>
            <p:ph idx="1"/>
          </p:nvPr>
        </p:nvSpPr>
        <p:spPr/>
        <p:txBody>
          <a:bodyPr>
            <a:normAutofit lnSpcReduction="10000"/>
          </a:bodyPr>
          <a:lstStyle/>
          <a:p>
            <a:pPr marL="274320" indent="-274320" eaLnBrk="1" fontAlgn="auto" hangingPunct="1">
              <a:lnSpc>
                <a:spcPct val="90000"/>
              </a:lnSpc>
              <a:spcAft>
                <a:spcPts val="0"/>
              </a:spcAft>
              <a:buClr>
                <a:schemeClr val="accent3"/>
              </a:buClr>
              <a:buFont typeface="Wingdings 2"/>
              <a:buChar char=""/>
              <a:defRPr/>
            </a:pPr>
            <a:r>
              <a:rPr lang="en-US" sz="2400" u="sng" dirty="0" smtClean="0">
                <a:latin typeface="+mj-lt"/>
              </a:rPr>
              <a:t>White v. Starbucks</a:t>
            </a:r>
            <a:r>
              <a:rPr lang="en-US" sz="2400" dirty="0" smtClean="0">
                <a:latin typeface="+mj-lt"/>
              </a:rPr>
              <a:t>                                         </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(2007) 497 F.Supp.2d 1080 [Permit and authorize meal periods]</a:t>
            </a:r>
            <a:endParaRPr lang="en-US" sz="2400" u="sng"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US" sz="2400" u="sng" dirty="0" smtClean="0">
                <a:latin typeface="+mj-lt"/>
              </a:rPr>
              <a:t>Brinker Restaurants v. Superior Court</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(2008) [State court recognizes flexibility in meal and rest periods as well as employee time keeping requirements]</a:t>
            </a:r>
            <a:endParaRPr lang="en-US" sz="2400" u="sng"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US" sz="2400" u="sng" dirty="0" err="1" smtClean="0">
                <a:latin typeface="+mj-lt"/>
              </a:rPr>
              <a:t>Gattuso</a:t>
            </a:r>
            <a:r>
              <a:rPr lang="en-US" sz="2400" u="sng" dirty="0" smtClean="0">
                <a:latin typeface="+mj-lt"/>
              </a:rPr>
              <a:t> v. Harte-Hanks Shoppers</a:t>
            </a:r>
            <a:r>
              <a:rPr lang="en-US" sz="2400" dirty="0" smtClean="0">
                <a:latin typeface="+mj-lt"/>
              </a:rPr>
              <a:t>                  </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(2007) 42 Cal.4</a:t>
            </a:r>
            <a:r>
              <a:rPr lang="en-US" sz="2400" baseline="30000" dirty="0" smtClean="0">
                <a:latin typeface="+mj-lt"/>
              </a:rPr>
              <a:t>th</a:t>
            </a:r>
            <a:r>
              <a:rPr lang="en-US" sz="2400" dirty="0" smtClean="0">
                <a:latin typeface="+mj-lt"/>
              </a:rPr>
              <a:t> 554 [Alternative methods of expense reimbursement approved]</a:t>
            </a:r>
            <a:endParaRPr lang="en-US" sz="2400" u="sng"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US" sz="2400" u="sng" dirty="0" err="1" smtClean="0">
                <a:latin typeface="+mj-lt"/>
              </a:rPr>
              <a:t>Schachter</a:t>
            </a:r>
            <a:r>
              <a:rPr lang="en-US" sz="2400" u="sng" dirty="0" smtClean="0">
                <a:latin typeface="+mj-lt"/>
              </a:rPr>
              <a:t> v. Citigroup</a:t>
            </a:r>
            <a:r>
              <a:rPr lang="en-US" sz="2400" dirty="0" smtClean="0">
                <a:latin typeface="+mj-lt"/>
              </a:rPr>
              <a:t>                                   </a:t>
            </a:r>
          </a:p>
          <a:p>
            <a:pPr marL="274320" indent="-274320" eaLnBrk="1" fontAlgn="auto" hangingPunct="1">
              <a:lnSpc>
                <a:spcPct val="90000"/>
              </a:lnSpc>
              <a:spcAft>
                <a:spcPts val="0"/>
              </a:spcAft>
              <a:buClr>
                <a:schemeClr val="accent3"/>
              </a:buClr>
              <a:buFont typeface="Wingdings 2"/>
              <a:buNone/>
              <a:defRPr/>
            </a:pPr>
            <a:r>
              <a:rPr lang="en-US" sz="2400" dirty="0" smtClean="0">
                <a:latin typeface="+mj-lt"/>
              </a:rPr>
              <a:t>	(2009) 47 Cal.4</a:t>
            </a:r>
            <a:r>
              <a:rPr lang="en-US" sz="2400" baseline="30000" dirty="0" smtClean="0">
                <a:latin typeface="+mj-lt"/>
              </a:rPr>
              <a:t>th</a:t>
            </a:r>
            <a:r>
              <a:rPr lang="en-US" sz="2400" dirty="0" smtClean="0">
                <a:latin typeface="+mj-lt"/>
              </a:rPr>
              <a:t> 610[Economic realities of compensation agreement controls]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Left)">
                                      <p:cBhvr>
                                        <p:cTn id="7" dur="500"/>
                                        <p:tgtEl>
                                          <p:spTgt spid="14339">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strips(downLeft)">
                                      <p:cBhvr>
                                        <p:cTn id="10" dur="500"/>
                                        <p:tgtEl>
                                          <p:spTgt spid="1433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strips(downLeft)">
                                      <p:cBhvr>
                                        <p:cTn id="15" dur="500"/>
                                        <p:tgtEl>
                                          <p:spTgt spid="14339">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strips(downLeft)">
                                      <p:cBhvr>
                                        <p:cTn id="18" dur="500"/>
                                        <p:tgtEl>
                                          <p:spTgt spid="1433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strips(downLeft)">
                                      <p:cBhvr>
                                        <p:cTn id="23" dur="500"/>
                                        <p:tgtEl>
                                          <p:spTgt spid="14339">
                                            <p:txEl>
                                              <p:pRg st="4" end="4"/>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strips(downLeft)">
                                      <p:cBhvr>
                                        <p:cTn id="26" dur="500"/>
                                        <p:tgtEl>
                                          <p:spTgt spid="1433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animEffect transition="in" filter="strips(downLeft)">
                                      <p:cBhvr>
                                        <p:cTn id="31" dur="500"/>
                                        <p:tgtEl>
                                          <p:spTgt spid="14339">
                                            <p:txEl>
                                              <p:pRg st="6" end="6"/>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4339">
                                            <p:txEl>
                                              <p:pRg st="7" end="7"/>
                                            </p:txEl>
                                          </p:spTgt>
                                        </p:tgtEl>
                                        <p:attrNameLst>
                                          <p:attrName>style.visibility</p:attrName>
                                        </p:attrNameLst>
                                      </p:cBhvr>
                                      <p:to>
                                        <p:strVal val="visible"/>
                                      </p:to>
                                    </p:set>
                                    <p:animEffect transition="in" filter="strips(downLeft)">
                                      <p:cBhvr>
                                        <p:cTn id="34"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Unique Issues In</a:t>
            </a:r>
            <a:br>
              <a:rPr lang="en-US" smtClean="0"/>
            </a:br>
            <a:r>
              <a:rPr lang="en-US" smtClean="0"/>
              <a:t>Wage &amp; Hour Claims</a:t>
            </a:r>
          </a:p>
        </p:txBody>
      </p:sp>
      <p:sp>
        <p:nvSpPr>
          <p:cNvPr id="15363" name="Rectangle 3"/>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Burden is on employer to establish exemptions and record hours worked</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Employer must also force employees to take unwanted meal periods</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Vast difference between FLSA and California Labor Code</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Confusing laws and Labor Commissioner interpretations</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Technical violations create liability</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Most laws provide for recovery of attorneys’ fees to employees, not employers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Left)">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Left)">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Left)">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Left)">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strips(downLeft)">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strips(downLeft)">
                                      <p:cBhvr>
                                        <p:cTn id="3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Example of Exposure</a:t>
            </a:r>
          </a:p>
        </p:txBody>
      </p:sp>
      <p:sp>
        <p:nvSpPr>
          <p:cNvPr id="16387" name="Rectangle 3"/>
          <p:cNvSpPr>
            <a:spLocks noGrp="1" noChangeArrowheads="1"/>
          </p:cNvSpPr>
          <p:nvPr>
            <p:ph idx="1"/>
          </p:nvPr>
        </p:nvSpPr>
        <p:spPr/>
        <p:txBody>
          <a:bodyPr>
            <a:noAutofit/>
          </a:bodyPr>
          <a:lstStyle/>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Labor Code Section 226 requires 9 items:</a:t>
            </a:r>
          </a:p>
          <a:p>
            <a:pPr marL="640080" lvl="1" indent="-246888" eaLnBrk="1" fontAlgn="auto" hangingPunct="1">
              <a:lnSpc>
                <a:spcPct val="90000"/>
              </a:lnSpc>
              <a:spcAft>
                <a:spcPts val="0"/>
              </a:spcAft>
              <a:buFont typeface="Wingdings 2"/>
              <a:buChar char=""/>
              <a:defRPr/>
            </a:pPr>
            <a:r>
              <a:rPr lang="en-US" sz="2400" dirty="0" smtClean="0">
                <a:latin typeface="+mj-lt"/>
              </a:rPr>
              <a:t>Gross wages</a:t>
            </a:r>
          </a:p>
          <a:p>
            <a:pPr marL="640080" lvl="1" indent="-246888" eaLnBrk="1" fontAlgn="auto" hangingPunct="1">
              <a:lnSpc>
                <a:spcPct val="90000"/>
              </a:lnSpc>
              <a:spcAft>
                <a:spcPts val="0"/>
              </a:spcAft>
              <a:buFont typeface="Wingdings 2"/>
              <a:buChar char=""/>
              <a:defRPr/>
            </a:pPr>
            <a:r>
              <a:rPr lang="en-US" sz="2400" dirty="0" smtClean="0">
                <a:latin typeface="+mj-lt"/>
              </a:rPr>
              <a:t>Total hours worked</a:t>
            </a:r>
          </a:p>
          <a:p>
            <a:pPr marL="640080" lvl="1" indent="-246888" eaLnBrk="1" fontAlgn="auto" hangingPunct="1">
              <a:lnSpc>
                <a:spcPct val="90000"/>
              </a:lnSpc>
              <a:spcAft>
                <a:spcPts val="0"/>
              </a:spcAft>
              <a:buFont typeface="Wingdings 2"/>
              <a:buChar char=""/>
              <a:defRPr/>
            </a:pPr>
            <a:r>
              <a:rPr lang="en-US" sz="2400" dirty="0" smtClean="0">
                <a:latin typeface="+mj-lt"/>
              </a:rPr>
              <a:t>Piece rate and number of units</a:t>
            </a:r>
          </a:p>
          <a:p>
            <a:pPr marL="640080" lvl="1" indent="-246888" eaLnBrk="1" fontAlgn="auto" hangingPunct="1">
              <a:lnSpc>
                <a:spcPct val="90000"/>
              </a:lnSpc>
              <a:spcAft>
                <a:spcPts val="0"/>
              </a:spcAft>
              <a:buFont typeface="Wingdings 2"/>
              <a:buChar char=""/>
              <a:defRPr/>
            </a:pPr>
            <a:r>
              <a:rPr lang="en-US" sz="2400" dirty="0" smtClean="0">
                <a:latin typeface="+mj-lt"/>
              </a:rPr>
              <a:t>All deductions</a:t>
            </a:r>
          </a:p>
          <a:p>
            <a:pPr marL="640080" lvl="1" indent="-246888" eaLnBrk="1" fontAlgn="auto" hangingPunct="1">
              <a:lnSpc>
                <a:spcPct val="90000"/>
              </a:lnSpc>
              <a:spcAft>
                <a:spcPts val="0"/>
              </a:spcAft>
              <a:buFont typeface="Wingdings 2"/>
              <a:buChar char=""/>
              <a:defRPr/>
            </a:pPr>
            <a:r>
              <a:rPr lang="en-US" sz="2400" dirty="0" smtClean="0">
                <a:latin typeface="+mj-lt"/>
              </a:rPr>
              <a:t>Net wages</a:t>
            </a:r>
          </a:p>
          <a:p>
            <a:pPr marL="640080" lvl="1" indent="-246888" eaLnBrk="1" fontAlgn="auto" hangingPunct="1">
              <a:lnSpc>
                <a:spcPct val="90000"/>
              </a:lnSpc>
              <a:spcAft>
                <a:spcPts val="0"/>
              </a:spcAft>
              <a:buFont typeface="Wingdings 2"/>
              <a:buChar char=""/>
              <a:defRPr/>
            </a:pPr>
            <a:r>
              <a:rPr lang="en-US" sz="2400" dirty="0" smtClean="0">
                <a:latin typeface="+mj-lt"/>
              </a:rPr>
              <a:t>Pay period</a:t>
            </a:r>
          </a:p>
          <a:p>
            <a:pPr marL="640080" lvl="1" indent="-246888" eaLnBrk="1" fontAlgn="auto" hangingPunct="1">
              <a:lnSpc>
                <a:spcPct val="90000"/>
              </a:lnSpc>
              <a:spcAft>
                <a:spcPts val="0"/>
              </a:spcAft>
              <a:buFont typeface="Wingdings 2"/>
              <a:buChar char=""/>
              <a:defRPr/>
            </a:pPr>
            <a:r>
              <a:rPr lang="en-US" sz="2400" dirty="0" smtClean="0">
                <a:latin typeface="+mj-lt"/>
              </a:rPr>
              <a:t>Name of employee and EIN or last 4 digits of SSN</a:t>
            </a:r>
          </a:p>
          <a:p>
            <a:pPr marL="640080" lvl="1" indent="-246888" eaLnBrk="1" fontAlgn="auto" hangingPunct="1">
              <a:lnSpc>
                <a:spcPct val="90000"/>
              </a:lnSpc>
              <a:spcAft>
                <a:spcPts val="0"/>
              </a:spcAft>
              <a:buFont typeface="Wingdings 2"/>
              <a:buChar char=""/>
              <a:defRPr/>
            </a:pPr>
            <a:r>
              <a:rPr lang="en-US" sz="2400" dirty="0" smtClean="0">
                <a:latin typeface="+mj-lt"/>
              </a:rPr>
              <a:t>Name and address of employer</a:t>
            </a:r>
          </a:p>
          <a:p>
            <a:pPr marL="640080" lvl="1" indent="-246888" eaLnBrk="1" fontAlgn="auto" hangingPunct="1">
              <a:lnSpc>
                <a:spcPct val="90000"/>
              </a:lnSpc>
              <a:spcAft>
                <a:spcPts val="0"/>
              </a:spcAft>
              <a:buFont typeface="Wingdings 2"/>
              <a:buChar char=""/>
              <a:defRPr/>
            </a:pPr>
            <a:r>
              <a:rPr lang="en-US" sz="2400" dirty="0" smtClean="0">
                <a:latin typeface="+mj-lt"/>
              </a:rPr>
              <a:t>All hourly rates and hours worked for each rate</a:t>
            </a:r>
          </a:p>
          <a:p>
            <a:pPr marL="274320" indent="-274320" eaLnBrk="1" fontAlgn="auto" hangingPunct="1">
              <a:lnSpc>
                <a:spcPct val="90000"/>
              </a:lnSpc>
              <a:spcAft>
                <a:spcPts val="0"/>
              </a:spcAft>
              <a:buClr>
                <a:schemeClr val="accent3"/>
              </a:buClr>
              <a:buFont typeface="Wingdings 2"/>
              <a:buChar char=""/>
              <a:defRPr/>
            </a:pPr>
            <a:r>
              <a:rPr lang="en-US" sz="2400" dirty="0" smtClean="0">
                <a:latin typeface="+mj-lt"/>
              </a:rPr>
              <a:t>Missing any one above can result in penalties [$50/$100/$4000]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Left)">
                                      <p:cBhvr>
                                        <p:cTn id="7" dur="500"/>
                                        <p:tgtEl>
                                          <p:spTgt spid="1638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trips(downLeft)">
                                      <p:cBhvr>
                                        <p:cTn id="10" dur="1000"/>
                                        <p:tgtEl>
                                          <p:spTgt spid="16387">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strips(downLeft)">
                                      <p:cBhvr>
                                        <p:cTn id="13" dur="1000"/>
                                        <p:tgtEl>
                                          <p:spTgt spid="16387">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strips(downLeft)">
                                      <p:cBhvr>
                                        <p:cTn id="16" dur="500"/>
                                        <p:tgtEl>
                                          <p:spTgt spid="16387">
                                            <p:txEl>
                                              <p:pRg st="3" end="3"/>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strips(downLeft)">
                                      <p:cBhvr>
                                        <p:cTn id="19" dur="500"/>
                                        <p:tgtEl>
                                          <p:spTgt spid="16387">
                                            <p:txEl>
                                              <p:pRg st="4" end="4"/>
                                            </p:txEl>
                                          </p:spTgt>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strips(downLeft)">
                                      <p:cBhvr>
                                        <p:cTn id="22" dur="500"/>
                                        <p:tgtEl>
                                          <p:spTgt spid="16387">
                                            <p:txEl>
                                              <p:pRg st="5" end="5"/>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16387">
                                            <p:txEl>
                                              <p:pRg st="6" end="6"/>
                                            </p:txEl>
                                          </p:spTgt>
                                        </p:tgtEl>
                                        <p:attrNameLst>
                                          <p:attrName>style.visibility</p:attrName>
                                        </p:attrNameLst>
                                      </p:cBhvr>
                                      <p:to>
                                        <p:strVal val="visible"/>
                                      </p:to>
                                    </p:set>
                                    <p:animEffect transition="in" filter="strips(downLeft)">
                                      <p:cBhvr>
                                        <p:cTn id="25" dur="500"/>
                                        <p:tgtEl>
                                          <p:spTgt spid="16387">
                                            <p:txEl>
                                              <p:pRg st="6" end="6"/>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16387">
                                            <p:txEl>
                                              <p:pRg st="7" end="7"/>
                                            </p:txEl>
                                          </p:spTgt>
                                        </p:tgtEl>
                                        <p:attrNameLst>
                                          <p:attrName>style.visibility</p:attrName>
                                        </p:attrNameLst>
                                      </p:cBhvr>
                                      <p:to>
                                        <p:strVal val="visible"/>
                                      </p:to>
                                    </p:set>
                                    <p:animEffect transition="in" filter="strips(downLeft)">
                                      <p:cBhvr>
                                        <p:cTn id="28" dur="500"/>
                                        <p:tgtEl>
                                          <p:spTgt spid="16387">
                                            <p:txEl>
                                              <p:pRg st="7" end="7"/>
                                            </p:tx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animEffect transition="in" filter="strips(downLeft)">
                                      <p:cBhvr>
                                        <p:cTn id="31" dur="500"/>
                                        <p:tgtEl>
                                          <p:spTgt spid="16387">
                                            <p:txEl>
                                              <p:pRg st="8" end="8"/>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6387">
                                            <p:txEl>
                                              <p:pRg st="9" end="9"/>
                                            </p:txEl>
                                          </p:spTgt>
                                        </p:tgtEl>
                                        <p:attrNameLst>
                                          <p:attrName>style.visibility</p:attrName>
                                        </p:attrNameLst>
                                      </p:cBhvr>
                                      <p:to>
                                        <p:strVal val="visible"/>
                                      </p:to>
                                    </p:set>
                                    <p:animEffect transition="in" filter="strips(downLeft)">
                                      <p:cBhvr>
                                        <p:cTn id="34" dur="500"/>
                                        <p:tgtEl>
                                          <p:spTgt spid="16387">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16387">
                                            <p:txEl>
                                              <p:pRg st="10" end="10"/>
                                            </p:txEl>
                                          </p:spTgt>
                                        </p:tgtEl>
                                        <p:attrNameLst>
                                          <p:attrName>style.visibility</p:attrName>
                                        </p:attrNameLst>
                                      </p:cBhvr>
                                      <p:to>
                                        <p:strVal val="visible"/>
                                      </p:to>
                                    </p:set>
                                    <p:animEffect transition="in" filter="strips(downLeft)">
                                      <p:cBhvr>
                                        <p:cTn id="39" dur="500"/>
                                        <p:tgtEl>
                                          <p:spTgt spid="163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Overtime Rules</a:t>
            </a:r>
          </a:p>
        </p:txBody>
      </p:sp>
      <p:sp>
        <p:nvSpPr>
          <p:cNvPr id="11267" name="Content Placeholder 2"/>
          <p:cNvSpPr>
            <a:spLocks noGrp="1"/>
          </p:cNvSpPr>
          <p:nvPr>
            <p:ph idx="1"/>
          </p:nvPr>
        </p:nvSpPr>
        <p:spPr/>
        <p:txBody>
          <a:bodyPr/>
          <a:lstStyle/>
          <a:p>
            <a:r>
              <a:rPr lang="en-US" smtClean="0"/>
              <a:t>Preliminary Considerations:</a:t>
            </a:r>
          </a:p>
          <a:p>
            <a:pPr lvl="1"/>
            <a:r>
              <a:rPr lang="en-US" smtClean="0"/>
              <a:t>“Workday” and “Workweek”</a:t>
            </a:r>
          </a:p>
          <a:p>
            <a:pPr lvl="1"/>
            <a:r>
              <a:rPr lang="en-US" smtClean="0"/>
              <a:t>“Workday” is defined as “any consecutive 24-hour period commencing at the same time each calendar day.”</a:t>
            </a:r>
          </a:p>
          <a:p>
            <a:pPr lvl="1"/>
            <a:r>
              <a:rPr lang="en-US" smtClean="0"/>
              <a:t>A “workweek” is “any 7 consecutive days, starting with the same calendar day each week.”  A “workweek” is a “fixed and regularly recurring period of 168 hours, 7 consecutive 24-hour periods.”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TotalTime>
  <Words>2752</Words>
  <Application>Microsoft Office PowerPoint</Application>
  <PresentationFormat>On-screen Show (4:3)</PresentationFormat>
  <Paragraphs>373</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Design</vt:lpstr>
      <vt:lpstr>  WAGE &amp; HOUR CLAIMS, CONCERNS &amp; CLASS ACTIONS IN CALIFORNIA  Managing Employees With Success  June 2011 Presented by  Al Landegger &amp; Michael S. Lavenant  </vt:lpstr>
      <vt:lpstr>TOP THREE WAGE AND HOUR CLAIMS YOU SHOULD EXPECT TO BE SUED FOR AND HOW TO AVOID CLAIMS</vt:lpstr>
      <vt:lpstr>TOP THREE WAGE AND HOUR CLAIMS YOU SHOULD EXPECT TO BE SUED FOR AND HOW TO AVOID LITIGATION</vt:lpstr>
      <vt:lpstr>Explosion of Wage &amp; Hour Class Actions</vt:lpstr>
      <vt:lpstr>Appellate Court Decisions</vt:lpstr>
      <vt:lpstr>Appellate Court Decisions</vt:lpstr>
      <vt:lpstr>Unique Issues In Wage &amp; Hour Claims</vt:lpstr>
      <vt:lpstr>Example of Exposure</vt:lpstr>
      <vt:lpstr>Overtime Rules</vt:lpstr>
      <vt:lpstr>Overtime Rules</vt:lpstr>
      <vt:lpstr>Overtime Rules</vt:lpstr>
      <vt:lpstr>Overtime Rules</vt:lpstr>
      <vt:lpstr>Overtime Rules</vt:lpstr>
      <vt:lpstr>Overtime Rules</vt:lpstr>
      <vt:lpstr>Which Wage Order?</vt:lpstr>
      <vt:lpstr>Which Wage Order?</vt:lpstr>
      <vt:lpstr>Employee Misclassification</vt:lpstr>
      <vt:lpstr>Employee Misclassification</vt:lpstr>
      <vt:lpstr>Employee Misclassification</vt:lpstr>
      <vt:lpstr>Employee Misclassification</vt:lpstr>
      <vt:lpstr>Employee Misclassification</vt:lpstr>
      <vt:lpstr>Employee Misclassification</vt:lpstr>
      <vt:lpstr>Employee Misclassification</vt:lpstr>
      <vt:lpstr>Employee Misclassification</vt:lpstr>
      <vt:lpstr>Employee Timekeeping</vt:lpstr>
      <vt:lpstr>Employee Timekeeping</vt:lpstr>
      <vt:lpstr>Preliminary &amp; Postliminary</vt:lpstr>
      <vt:lpstr>Donning &amp; Doffing</vt:lpstr>
      <vt:lpstr>Donning &amp; Doffing</vt:lpstr>
      <vt:lpstr>Preparing Equipment</vt:lpstr>
      <vt:lpstr>Security Screening</vt:lpstr>
      <vt:lpstr>Automatic Deductions</vt:lpstr>
      <vt:lpstr>Employee Breaks</vt:lpstr>
      <vt:lpstr>Employee Breaks</vt:lpstr>
      <vt:lpstr>Employee Breaks</vt:lpstr>
      <vt:lpstr>Employee Expenses</vt:lpstr>
      <vt:lpstr>Preventative Solutions</vt:lpstr>
      <vt:lpstr>Preventative Solutions</vt:lpstr>
      <vt:lpstr>Use of Experts</vt:lpstr>
      <vt:lpstr>Use of Experts</vt:lpstr>
      <vt:lpstr>Use of Experts</vt:lpstr>
      <vt:lpstr>Use of Experts</vt:lpstr>
      <vt:lpstr>Use of Experts</vt:lpstr>
      <vt:lpstr>Use of Experts</vt:lpstr>
      <vt:lpstr>Q &amp; A</vt:lpstr>
    </vt:vector>
  </TitlesOfParts>
  <Company>Constangy, Brooks &amp; Smith,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Robin Shea</dc:creator>
  <cp:lastModifiedBy>ida</cp:lastModifiedBy>
  <cp:revision>182</cp:revision>
  <dcterms:created xsi:type="dcterms:W3CDTF">2008-09-30T13:40:25Z</dcterms:created>
  <dcterms:modified xsi:type="dcterms:W3CDTF">2011-06-27T16:28:31Z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D">
    <vt:lpwstr>521510.1</vt:lpwstr>
  </property>
</Properties>
</file>